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85"/>
  </p:notesMasterIdLst>
  <p:sldIdLst>
    <p:sldId id="256" r:id="rId2"/>
    <p:sldId id="282" r:id="rId3"/>
    <p:sldId id="287" r:id="rId4"/>
    <p:sldId id="258" r:id="rId5"/>
    <p:sldId id="279" r:id="rId6"/>
    <p:sldId id="280" r:id="rId7"/>
    <p:sldId id="281" r:id="rId8"/>
    <p:sldId id="283" r:id="rId9"/>
    <p:sldId id="284" r:id="rId10"/>
    <p:sldId id="285" r:id="rId11"/>
    <p:sldId id="264" r:id="rId12"/>
    <p:sldId id="265" r:id="rId13"/>
    <p:sldId id="266" r:id="rId14"/>
    <p:sldId id="267" r:id="rId15"/>
    <p:sldId id="292" r:id="rId16"/>
    <p:sldId id="293" r:id="rId17"/>
    <p:sldId id="286" r:id="rId18"/>
    <p:sldId id="288" r:id="rId19"/>
    <p:sldId id="454" r:id="rId20"/>
    <p:sldId id="479" r:id="rId21"/>
    <p:sldId id="478" r:id="rId22"/>
    <p:sldId id="480" r:id="rId23"/>
    <p:sldId id="294" r:id="rId24"/>
    <p:sldId id="451" r:id="rId25"/>
    <p:sldId id="455" r:id="rId26"/>
    <p:sldId id="456" r:id="rId27"/>
    <p:sldId id="460" r:id="rId28"/>
    <p:sldId id="461" r:id="rId29"/>
    <p:sldId id="471" r:id="rId30"/>
    <p:sldId id="489" r:id="rId31"/>
    <p:sldId id="485" r:id="rId32"/>
    <p:sldId id="473" r:id="rId33"/>
    <p:sldId id="498" r:id="rId34"/>
    <p:sldId id="490" r:id="rId35"/>
    <p:sldId id="466" r:id="rId36"/>
    <p:sldId id="467" r:id="rId37"/>
    <p:sldId id="462" r:id="rId38"/>
    <p:sldId id="469" r:id="rId39"/>
    <p:sldId id="470" r:id="rId40"/>
    <p:sldId id="488" r:id="rId41"/>
    <p:sldId id="499" r:id="rId42"/>
    <p:sldId id="458" r:id="rId43"/>
    <p:sldId id="487" r:id="rId44"/>
    <p:sldId id="477" r:id="rId45"/>
    <p:sldId id="486" r:id="rId46"/>
    <p:sldId id="491" r:id="rId47"/>
    <p:sldId id="492" r:id="rId48"/>
    <p:sldId id="493" r:id="rId49"/>
    <p:sldId id="474" r:id="rId50"/>
    <p:sldId id="500" r:id="rId51"/>
    <p:sldId id="459" r:id="rId52"/>
    <p:sldId id="494" r:id="rId53"/>
    <p:sldId id="495" r:id="rId54"/>
    <p:sldId id="496" r:id="rId55"/>
    <p:sldId id="497" r:id="rId56"/>
    <p:sldId id="507" r:id="rId57"/>
    <p:sldId id="509" r:id="rId58"/>
    <p:sldId id="512" r:id="rId59"/>
    <p:sldId id="510" r:id="rId60"/>
    <p:sldId id="511" r:id="rId61"/>
    <p:sldId id="513" r:id="rId62"/>
    <p:sldId id="501" r:id="rId63"/>
    <p:sldId id="514" r:id="rId64"/>
    <p:sldId id="516" r:id="rId65"/>
    <p:sldId id="518" r:id="rId66"/>
    <p:sldId id="519" r:id="rId67"/>
    <p:sldId id="437" r:id="rId68"/>
    <p:sldId id="439" r:id="rId69"/>
    <p:sldId id="440" r:id="rId70"/>
    <p:sldId id="443" r:id="rId71"/>
    <p:sldId id="444" r:id="rId72"/>
    <p:sldId id="445" r:id="rId73"/>
    <p:sldId id="446" r:id="rId74"/>
    <p:sldId id="447" r:id="rId75"/>
    <p:sldId id="448" r:id="rId76"/>
    <p:sldId id="374" r:id="rId77"/>
    <p:sldId id="375" r:id="rId78"/>
    <p:sldId id="376" r:id="rId79"/>
    <p:sldId id="377" r:id="rId80"/>
    <p:sldId id="378" r:id="rId81"/>
    <p:sldId id="379" r:id="rId82"/>
    <p:sldId id="380" r:id="rId83"/>
    <p:sldId id="381" r:id="rId84"/>
  </p:sldIdLst>
  <p:sldSz cx="12192000" cy="6858000"/>
  <p:notesSz cx="6858000" cy="9144000"/>
  <p:embeddedFontLst>
    <p:embeddedFont>
      <p:font typeface="Calibri" panose="020F0502020204030204" pitchFamily="34" charset="0"/>
      <p:regular r:id="rId86"/>
      <p:bold r:id="rId87"/>
      <p:italic r:id="rId88"/>
      <p:boldItalic r:id="rId89"/>
    </p:embeddedFont>
    <p:embeddedFont>
      <p:font typeface="Georgia" panose="02040502050405020303" pitchFamily="18" charset="0"/>
      <p:regular r:id="rId90"/>
      <p:bold r:id="rId91"/>
      <p:italic r:id="rId92"/>
      <p:boldItalic r:id="rId93"/>
    </p:embeddedFont>
    <p:embeddedFont>
      <p:font typeface="Lato" panose="020F0502020204030203" pitchFamily="34" charset="0"/>
      <p:regular r:id="rId94"/>
      <p:bold r:id="rId95"/>
      <p:italic r:id="rId96"/>
      <p:boldItalic r:id="rId97"/>
    </p:embeddedFont>
    <p:embeddedFont>
      <p:font typeface="Lato Black" panose="020F0502020204030203" pitchFamily="34" charset="0"/>
      <p:bold r:id="rId98"/>
      <p:italic r:id="rId99"/>
      <p:boldItalic r:id="rId100"/>
    </p:embeddedFont>
    <p:embeddedFont>
      <p:font typeface="Lato Bold" panose="020F0502020204030203" pitchFamily="34" charset="0"/>
      <p:bold r:id="rId101"/>
      <p:italic r:id="rId102"/>
      <p:boldItalic r:id="rId103"/>
    </p:embeddedFont>
    <p:embeddedFont>
      <p:font typeface="Lato Heavy" panose="020F0502020204030203" pitchFamily="34" charset="0"/>
      <p:bold r:id="rId104"/>
      <p:italic r:id="rId105"/>
      <p:boldItalic r:id="rId106"/>
    </p:embeddedFont>
    <p:embeddedFont>
      <p:font typeface="Lato Light" panose="020F0502020204030203" pitchFamily="34" charset="0"/>
      <p:regular r:id="rId107"/>
      <p:bold r:id="rId108"/>
      <p:italic r:id="rId109"/>
      <p:boldItalic r:id="rId110"/>
    </p:embeddedFont>
    <p:embeddedFont>
      <p:font typeface="Lato Medium" panose="020F0502020204030203" pitchFamily="34" charset="0"/>
      <p:regular r:id="rId111"/>
      <p:italic r:id="rId112"/>
    </p:embeddedFont>
    <p:embeddedFont>
      <p:font typeface="Lato Regular" panose="020F0502020204030203" pitchFamily="34" charset="0"/>
      <p:regular r:id="rId113"/>
      <p:bold r:id="rId114"/>
      <p:italic r:id="rId115"/>
      <p:boldItalic r:id="rId116"/>
    </p:embeddedFont>
    <p:embeddedFont>
      <p:font typeface="Roboto" panose="020F0502020204030204" pitchFamily="34" charset="0"/>
      <p:regular r:id="rId117"/>
      <p:bold r:id="rId118"/>
      <p:italic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B97C386-B51F-354C-9B83-D015E336CE09}">
          <p14:sldIdLst>
            <p14:sldId id="256"/>
            <p14:sldId id="282"/>
            <p14:sldId id="287"/>
            <p14:sldId id="258"/>
          </p14:sldIdLst>
        </p14:section>
        <p14:section name="Access Domino" id="{C55670CC-44DF-284B-8A41-E32D19724A8B}">
          <p14:sldIdLst>
            <p14:sldId id="279"/>
            <p14:sldId id="280"/>
            <p14:sldId id="281"/>
          </p14:sldIdLst>
        </p14:section>
        <p14:section name="Motivation" id="{2947C129-A1EA-334E-B4CE-C9752D401B9C}">
          <p14:sldIdLst>
            <p14:sldId id="283"/>
            <p14:sldId id="284"/>
            <p14:sldId id="285"/>
            <p14:sldId id="264"/>
            <p14:sldId id="265"/>
            <p14:sldId id="266"/>
            <p14:sldId id="267"/>
            <p14:sldId id="292"/>
            <p14:sldId id="293"/>
            <p14:sldId id="286"/>
            <p14:sldId id="288"/>
            <p14:sldId id="454"/>
          </p14:sldIdLst>
        </p14:section>
        <p14:section name="Picking a Question" id="{D972917E-2308-1049-BA0E-08030C4DB310}">
          <p14:sldIdLst>
            <p14:sldId id="479"/>
            <p14:sldId id="478"/>
            <p14:sldId id="480"/>
          </p14:sldIdLst>
        </p14:section>
        <p14:section name="Modeling Process" id="{6A771038-5FBB-2A44-8546-CAE709C3CD15}">
          <p14:sldIdLst>
            <p14:sldId id="294"/>
            <p14:sldId id="451"/>
            <p14:sldId id="455"/>
          </p14:sldIdLst>
        </p14:section>
        <p14:section name="Data Collection" id="{B29C4BF1-0F0F-A941-88BC-BC132FCB7A4F}">
          <p14:sldIdLst>
            <p14:sldId id="456"/>
            <p14:sldId id="460"/>
            <p14:sldId id="461"/>
            <p14:sldId id="471"/>
            <p14:sldId id="489"/>
            <p14:sldId id="485"/>
            <p14:sldId id="473"/>
          </p14:sldIdLst>
        </p14:section>
        <p14:section name="Data Prep" id="{4B6F8B93-069E-B849-82CC-56091DBF3C08}">
          <p14:sldIdLst>
            <p14:sldId id="498"/>
            <p14:sldId id="490"/>
            <p14:sldId id="466"/>
            <p14:sldId id="467"/>
            <p14:sldId id="462"/>
            <p14:sldId id="469"/>
            <p14:sldId id="470"/>
            <p14:sldId id="488"/>
          </p14:sldIdLst>
        </p14:section>
        <p14:section name="Build Model" id="{19632CF6-37D0-074F-A034-E39D9CEB9907}">
          <p14:sldIdLst>
            <p14:sldId id="499"/>
            <p14:sldId id="458"/>
            <p14:sldId id="487"/>
            <p14:sldId id="477"/>
            <p14:sldId id="486"/>
            <p14:sldId id="491"/>
            <p14:sldId id="492"/>
            <p14:sldId id="493"/>
            <p14:sldId id="474"/>
          </p14:sldIdLst>
        </p14:section>
        <p14:section name="Evaluate Model" id="{98433860-301A-F449-9994-B4622030A0F9}">
          <p14:sldIdLst>
            <p14:sldId id="500"/>
            <p14:sldId id="459"/>
            <p14:sldId id="494"/>
            <p14:sldId id="495"/>
            <p14:sldId id="496"/>
            <p14:sldId id="497"/>
            <p14:sldId id="507"/>
            <p14:sldId id="509"/>
            <p14:sldId id="512"/>
            <p14:sldId id="510"/>
            <p14:sldId id="511"/>
            <p14:sldId id="513"/>
          </p14:sldIdLst>
        </p14:section>
        <p14:section name="Wrap-up" id="{8125E9DF-6198-3448-9F4C-E5DCC908488C}">
          <p14:sldIdLst>
            <p14:sldId id="501"/>
            <p14:sldId id="514"/>
            <p14:sldId id="516"/>
            <p14:sldId id="518"/>
          </p14:sldIdLst>
        </p14:section>
        <p14:section name="Source" id="{CB3C3435-656D-584D-B953-7DDC4021F1DF}">
          <p14:sldIdLst>
            <p14:sldId id="519"/>
            <p14:sldId id="437"/>
            <p14:sldId id="439"/>
            <p14:sldId id="440"/>
            <p14:sldId id="443"/>
            <p14:sldId id="444"/>
            <p14:sldId id="445"/>
            <p14:sldId id="446"/>
            <p14:sldId id="447"/>
            <p14:sldId id="448"/>
            <p14:sldId id="374"/>
            <p14:sldId id="375"/>
            <p14:sldId id="376"/>
            <p14:sldId id="377"/>
            <p14:sldId id="378"/>
            <p14:sldId id="379"/>
            <p14:sldId id="380"/>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00"/>
    <a:srgbClr val="FFC000"/>
    <a:srgbClr val="1F9CDA"/>
    <a:srgbClr val="242D3C"/>
    <a:srgbClr val="1538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66998E-BCA0-4326-82BD-46D2325B8586}">
  <a:tblStyle styleId="{7C66998E-BCA0-4326-82BD-46D2325B85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5"/>
    <p:restoredTop sz="85658"/>
  </p:normalViewPr>
  <p:slideViewPr>
    <p:cSldViewPr snapToGrid="0" snapToObjects="1">
      <p:cViewPr>
        <p:scale>
          <a:sx n="146" d="100"/>
          <a:sy n="146" d="100"/>
        </p:scale>
        <p:origin x="1872" y="1192"/>
      </p:cViewPr>
      <p:guideLst/>
    </p:cSldViewPr>
  </p:slideViewPr>
  <p:notesTextViewPr>
    <p:cViewPr>
      <p:scale>
        <a:sx n="110" d="100"/>
        <a:sy n="11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3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12" Type="http://schemas.openxmlformats.org/officeDocument/2006/relationships/font" Target="fonts/font27.fntdata"/><Relationship Id="rId16" Type="http://schemas.openxmlformats.org/officeDocument/2006/relationships/slide" Target="slides/slide15.xml"/><Relationship Id="rId107" Type="http://schemas.openxmlformats.org/officeDocument/2006/relationships/font" Target="fonts/font2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7.fntdata"/><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8.fntdata"/><Relationship Id="rId118" Type="http://schemas.openxmlformats.org/officeDocument/2006/relationships/font" Target="fonts/font33.fntdata"/><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8.fntdata"/><Relationship Id="rId108" Type="http://schemas.openxmlformats.org/officeDocument/2006/relationships/font" Target="fonts/font23.fntdata"/><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9.fntdata"/><Relationship Id="rId119" Type="http://schemas.openxmlformats.org/officeDocument/2006/relationships/font" Target="fonts/font3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font" Target="fonts/font19.fntdata"/><Relationship Id="rId120" Type="http://schemas.openxmlformats.org/officeDocument/2006/relationships/font" Target="fonts/font3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110" Type="http://schemas.openxmlformats.org/officeDocument/2006/relationships/font" Target="fonts/font25.fntdata"/><Relationship Id="rId115" Type="http://schemas.openxmlformats.org/officeDocument/2006/relationships/font" Target="fonts/font3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3.fntdata"/><Relationship Id="rId111" Type="http://schemas.openxmlformats.org/officeDocument/2006/relationships/font" Target="fonts/font2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2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2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2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2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a:ea typeface="Lato"/>
                <a:cs typeface="Lato"/>
                <a:sym typeface="Lato"/>
              </a:rPr>
              <a:t>‹#›</a:t>
            </a:fld>
            <a:endParaRPr sz="1200" b="0" i="0" u="none" strike="noStrike" cap="none">
              <a:solidFill>
                <a:schemeClr val="dk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log.datadive.net/selecting-good-features-part-iii-random-forest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blog.datadive.net/selecting-good-features-part-iii-random-forest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16452df08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g616452df08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Lato"/>
              <a:buNone/>
            </a:pPr>
            <a:endParaRPr/>
          </a:p>
        </p:txBody>
      </p:sp>
      <p:sp>
        <p:nvSpPr>
          <p:cNvPr id="65" name="Google Shape;65;g616452df08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get more concrete and do some fun hands-on modeling in a bit, but if you walk away (or close out of the Zoom) remembering only one thing, it should be this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16</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487068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Tight orchestration across many stakeholders in iterative lifecycle</a:t>
            </a:r>
          </a:p>
          <a:p>
            <a:endParaRPr lang="en-US" dirty="0"/>
          </a:p>
          <a:p>
            <a:r>
              <a:rPr lang="en-US" dirty="0"/>
              <a:t>You have an awesome data science team, pitch to them the same way you might pitch to your Product team</a:t>
            </a:r>
          </a:p>
          <a:p>
            <a:r>
              <a:rPr lang="en-US" dirty="0"/>
              <a:t>Building empathy, not about finger pointing</a:t>
            </a:r>
          </a:p>
          <a:p>
            <a:endParaRPr lang="en-US" dirty="0"/>
          </a:p>
          <a:p>
            <a:r>
              <a:rPr lang="en-US" dirty="0"/>
              <a:t>Technology can help reduce the friction of this cycle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18</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216772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 think I’ve talked enough about how important models can be, but you want to make sure you are building the right models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20</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213229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Order of magnitude estimates</a:t>
            </a:r>
          </a:p>
          <a:p>
            <a:r>
              <a:rPr lang="en-US" dirty="0"/>
              <a:t>Value: how much improvement is realistic?</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21</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3744289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current DS data limitations to define future data engineering needs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22</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230134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24</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1277637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26</a:t>
            </a:fld>
            <a:endParaRPr/>
          </a:p>
        </p:txBody>
      </p:sp>
    </p:spTree>
    <p:extLst>
      <p:ext uri="{BB962C8B-B14F-4D97-AF65-F5344CB8AC3E}">
        <p14:creationId xmlns:p14="http://schemas.microsoft.com/office/powerpoint/2010/main" val="1394965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solidFill>
                  <a:schemeClr val="dk1"/>
                </a:solidFill>
              </a:rPr>
              <a:t>It’s really important to make sure you have data that covers the features needed to classify or predict whatever it is that you’re hoping to find. For example, if we were hoping to classify images of elephants but only had pictures of the tail, we wouldn’t be able to do this effectively and would need to pull in images that cover the entirety of the elephant. Many times, this requires pulling in data from more than one source and figuring out how to connect these together.  </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27</a:t>
            </a:fld>
            <a:endParaRPr/>
          </a:p>
        </p:txBody>
      </p:sp>
    </p:spTree>
    <p:extLst>
      <p:ext uri="{BB962C8B-B14F-4D97-AF65-F5344CB8AC3E}">
        <p14:creationId xmlns:p14="http://schemas.microsoft.com/office/powerpoint/2010/main" val="3356504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solidFill>
                  <a:schemeClr val="dk1"/>
                </a:solidFill>
              </a:rPr>
              <a:t>It’s really important to make sure you have data that covers the features needed to classify or predict whatever it is that you’re hoping to find. For example, if we were hoping to classify images of elephants but only had pictures of the tail, we wouldn’t be able to do this effectively and would need to pull in images that cover the entirety of the elephant. Many times, this requires pulling in data from more than one source and figuring out how to connect these together.  </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28</a:t>
            </a:fld>
            <a:endParaRPr/>
          </a:p>
        </p:txBody>
      </p:sp>
    </p:spTree>
    <p:extLst>
      <p:ext uri="{BB962C8B-B14F-4D97-AF65-F5344CB8AC3E}">
        <p14:creationId xmlns:p14="http://schemas.microsoft.com/office/powerpoint/2010/main" val="3814005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solidFill>
                  <a:schemeClr val="dk1"/>
                </a:solidFill>
              </a:rPr>
              <a:t>It’s really important to make sure you have data that covers the features needed to classify or predict whatever it is that you’re hoping to find. For example, if we were hoping to classify images of elephants but only had pictures of the tail, we wouldn’t be able to do this effectively and would need to pull in images that cover the entirety of the elephant. Many times, this requires pulling in data from more than one source and figuring out how to connect these together.  </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29</a:t>
            </a:fld>
            <a:endParaRPr/>
          </a:p>
        </p:txBody>
      </p:sp>
    </p:spTree>
    <p:extLst>
      <p:ext uri="{BB962C8B-B14F-4D97-AF65-F5344CB8AC3E}">
        <p14:creationId xmlns:p14="http://schemas.microsoft.com/office/powerpoint/2010/main" val="62529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include learnings from many of our customers. Benefit of working with leading data science organizations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2</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1209147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It’s also really important to make sure you understand your data and that you’ve cleaned this properly. For example, you may be looking at airport delays with one of your columns being timestamps from the flights - it would be important to extract the hour of the day for training instead of the entire date time. Another very important thing to keep in mind is that if you feed in biased or skewed data then your algorithm is going to be biased. There are many news articles about, with one famous case being </a:t>
            </a:r>
            <a:r>
              <a:rPr lang="en-US" dirty="0">
                <a:highlight>
                  <a:srgbClr val="FFFFFF"/>
                </a:highlight>
              </a:rPr>
              <a:t>the algorithm widely used in the US to guide sentencing by predicting the likelihood of a criminal reoffending. According to the analysis, the system predicts that </a:t>
            </a:r>
            <a:r>
              <a:rPr lang="en-US" dirty="0">
                <a:solidFill>
                  <a:schemeClr val="hlink"/>
                </a:solidFill>
                <a:uFill>
                  <a:noFill/>
                </a:uFill>
                <a:hlinkClick r:id="rId3"/>
              </a:rPr>
              <a:t>black defendants pose a higher risk of recidivism than they do</a:t>
            </a:r>
            <a:r>
              <a:rPr lang="en-US" dirty="0">
                <a:highlight>
                  <a:srgbClr val="FFFFFF"/>
                </a:highlight>
              </a:rPr>
              <a:t>, and the reverse for white defendants. There are also many other things to consider about how our data looks that we’ll cover later.</a:t>
            </a:r>
            <a:endParaRPr lang="en-US"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30</a:t>
            </a:fld>
            <a:endParaRPr/>
          </a:p>
        </p:txBody>
      </p:sp>
    </p:spTree>
    <p:extLst>
      <p:ext uri="{BB962C8B-B14F-4D97-AF65-F5344CB8AC3E}">
        <p14:creationId xmlns:p14="http://schemas.microsoft.com/office/powerpoint/2010/main" val="505512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Maybe the missing values are correlated with another attribute (people with high salaries don’t want to reveal their income on surveys)</a:t>
            </a:r>
          </a:p>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34</a:t>
            </a:fld>
            <a:endParaRPr/>
          </a:p>
        </p:txBody>
      </p:sp>
    </p:spTree>
    <p:extLst>
      <p:ext uri="{BB962C8B-B14F-4D97-AF65-F5344CB8AC3E}">
        <p14:creationId xmlns:p14="http://schemas.microsoft.com/office/powerpoint/2010/main" val="109175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highlight>
                  <a:srgbClr val="FFFFFF"/>
                </a:highlight>
              </a:rPr>
              <a:t>The difference is that, in scaling, you’re changing the range of your data (while in normalization you’re changing the shape of the distribution of your data). This assumes your data is normally distributed within each feature</a:t>
            </a:r>
          </a:p>
          <a:p>
            <a:pPr marL="0" lvl="0" indent="0" algn="l" rtl="0">
              <a:spcBef>
                <a:spcPts val="0"/>
              </a:spcBef>
              <a:spcAft>
                <a:spcPts val="0"/>
              </a:spcAft>
              <a:buNone/>
            </a:pPr>
            <a:endParaRPr lang="en-US" sz="1600" dirty="0">
              <a:highlight>
                <a:srgbClr val="FFFFFF"/>
              </a:highlight>
              <a:latin typeface="Georgia"/>
              <a:ea typeface="Georgia"/>
              <a:cs typeface="Georgia"/>
              <a:sym typeface="Georgia"/>
            </a:endParaRPr>
          </a:p>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35</a:t>
            </a:fld>
            <a:endParaRPr/>
          </a:p>
        </p:txBody>
      </p:sp>
    </p:spTree>
    <p:extLst>
      <p:ext uri="{BB962C8B-B14F-4D97-AF65-F5344CB8AC3E}">
        <p14:creationId xmlns:p14="http://schemas.microsoft.com/office/powerpoint/2010/main" val="1907700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rgbClr val="3E3E40"/>
                </a:solidFill>
                <a:highlight>
                  <a:srgbClr val="FFFFFF"/>
                </a:highlight>
                <a:latin typeface="Roboto"/>
                <a:ea typeface="Roboto"/>
                <a:cs typeface="Roboto"/>
                <a:sym typeface="Roboto"/>
              </a:rPr>
              <a:t>Min-max normalization has one fairly significant downside: it does not handle outliers very well. For example, if you have 99 values between 0 and 40, and one value is 100, then the 99 values will all be transformed to a value between 0 and 0.4. That data is just as squished as before! Take a look at the image below to see an example of this.</a:t>
            </a:r>
          </a:p>
          <a:p>
            <a:pPr marL="0" lvl="0" indent="0" algn="l" rtl="0">
              <a:spcBef>
                <a:spcPts val="0"/>
              </a:spcBef>
              <a:spcAft>
                <a:spcPts val="0"/>
              </a:spcAft>
              <a:buNone/>
            </a:pPr>
            <a:endParaRPr lang="en-US" sz="1200" dirty="0">
              <a:solidFill>
                <a:srgbClr val="3E3E40"/>
              </a:solidFill>
              <a:highlight>
                <a:srgbClr val="FFFFFF"/>
              </a:highlight>
              <a:latin typeface="Roboto"/>
              <a:ea typeface="Roboto"/>
              <a:cs typeface="Roboto"/>
              <a:sym typeface="Roboto"/>
            </a:endParaRPr>
          </a:p>
          <a:p>
            <a:pPr marL="0" lvl="0" indent="0" algn="l" rtl="0">
              <a:spcBef>
                <a:spcPts val="0"/>
              </a:spcBef>
              <a:spcAft>
                <a:spcPts val="0"/>
              </a:spcAft>
              <a:buNone/>
            </a:pPr>
            <a:r>
              <a:rPr lang="en-US" sz="1200" dirty="0">
                <a:solidFill>
                  <a:srgbClr val="3E3E40"/>
                </a:solidFill>
                <a:highlight>
                  <a:srgbClr val="FFFFFF"/>
                </a:highlight>
                <a:latin typeface="Roboto"/>
                <a:ea typeface="Roboto"/>
                <a:cs typeface="Roboto"/>
                <a:sym typeface="Roboto"/>
              </a:rPr>
              <a:t>Normalizing fixed the squishing problem on the y-axis, but the x-axis is still problematic. Now if we were to compare these points, the y-axis would dominate; the y-axis can differ by 1, but the x-axis can only differ by 0.4.</a:t>
            </a: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36</a:t>
            </a:fld>
            <a:endParaRPr/>
          </a:p>
        </p:txBody>
      </p:sp>
    </p:spTree>
    <p:extLst>
      <p:ext uri="{BB962C8B-B14F-4D97-AF65-F5344CB8AC3E}">
        <p14:creationId xmlns:p14="http://schemas.microsoft.com/office/powerpoint/2010/main" val="151577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37</a:t>
            </a:fld>
            <a:endParaRPr/>
          </a:p>
        </p:txBody>
      </p:sp>
    </p:spTree>
    <p:extLst>
      <p:ext uri="{BB962C8B-B14F-4D97-AF65-F5344CB8AC3E}">
        <p14:creationId xmlns:p14="http://schemas.microsoft.com/office/powerpoint/2010/main" val="1707351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Uses domain knowledge - say you have time stamps for predicting flight delays, you might want to consider just the hour of the day initially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Bucketing (age), combining (latitude and longitude)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ighlight>
                  <a:srgbClr val="FFFFFF"/>
                </a:highlight>
              </a:rPr>
              <a:t>Extra features can decrease performance because they may “confuse” the model by giving it irrelevant data that prevents it from learning the actual relationships.</a:t>
            </a:r>
          </a:p>
          <a:p>
            <a:pPr marL="0" lvl="0" indent="0" algn="l" rtl="0">
              <a:spcBef>
                <a:spcPts val="0"/>
              </a:spcBef>
              <a:spcAft>
                <a:spcPts val="0"/>
              </a:spcAft>
              <a:buNone/>
            </a:pPr>
            <a:endParaRPr lang="en-US" dirty="0">
              <a:highlight>
                <a:srgbClr val="FFFFFF"/>
              </a:highlight>
            </a:endParaRPr>
          </a:p>
          <a:p>
            <a:pPr marL="0" lvl="0" indent="0" algn="l" rtl="0">
              <a:spcBef>
                <a:spcPts val="0"/>
              </a:spcBef>
              <a:spcAft>
                <a:spcPts val="0"/>
              </a:spcAft>
              <a:buNone/>
            </a:pPr>
            <a:r>
              <a:rPr lang="en-US" dirty="0">
                <a:highlight>
                  <a:srgbClr val="FFFFFF"/>
                </a:highlight>
              </a:rPr>
              <a:t>The </a:t>
            </a:r>
            <a:r>
              <a:rPr lang="en-US" dirty="0">
                <a:solidFill>
                  <a:schemeClr val="hlink"/>
                </a:solidFill>
                <a:highlight>
                  <a:srgbClr val="FFFFFF"/>
                </a:highlight>
                <a:uFill>
                  <a:noFill/>
                </a:uFill>
                <a:hlinkClick r:id="rId3"/>
              </a:rPr>
              <a:t>random forest performs implicit feature selection</a:t>
            </a:r>
            <a:r>
              <a:rPr lang="en-US" dirty="0">
                <a:highlight>
                  <a:srgbClr val="FFFFFF"/>
                </a:highlight>
              </a:rPr>
              <a:t> because it splits nodes on the most important variables, but other machine learning models do not.</a:t>
            </a: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38</a:t>
            </a:fld>
            <a:endParaRPr/>
          </a:p>
        </p:txBody>
      </p:sp>
    </p:spTree>
    <p:extLst>
      <p:ext uri="{BB962C8B-B14F-4D97-AF65-F5344CB8AC3E}">
        <p14:creationId xmlns:p14="http://schemas.microsoft.com/office/powerpoint/2010/main" val="751763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39</a:t>
            </a:fld>
            <a:endParaRPr/>
          </a:p>
        </p:txBody>
      </p:sp>
    </p:spTree>
    <p:extLst>
      <p:ext uri="{BB962C8B-B14F-4D97-AF65-F5344CB8AC3E}">
        <p14:creationId xmlns:p14="http://schemas.microsoft.com/office/powerpoint/2010/main" val="8222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This chart shows the main branches of machine learning, which are supervised and unsupervised learning, along with reinforcement learning. It also gives of further separation of both supervised learning and unsupervised learning and some examples what can fall under these categories such as compression for dimensionality reduction, diagnostics for classification, or weather forecasting for regression. </a:t>
            </a:r>
          </a:p>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42</a:t>
            </a:fld>
            <a:endParaRPr/>
          </a:p>
        </p:txBody>
      </p:sp>
    </p:spTree>
    <p:extLst>
      <p:ext uri="{BB962C8B-B14F-4D97-AF65-F5344CB8AC3E}">
        <p14:creationId xmlns:p14="http://schemas.microsoft.com/office/powerpoint/2010/main" val="2081061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9525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Key is if you’re looking at your data set and one column is the answer</a:t>
            </a:r>
          </a:p>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43</a:t>
            </a:fld>
            <a:endParaRPr/>
          </a:p>
        </p:txBody>
      </p:sp>
    </p:spTree>
    <p:extLst>
      <p:ext uri="{BB962C8B-B14F-4D97-AF65-F5344CB8AC3E}">
        <p14:creationId xmlns:p14="http://schemas.microsoft.com/office/powerpoint/2010/main" val="2372088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44</a:t>
            </a:fld>
            <a:endParaRPr/>
          </a:p>
        </p:txBody>
      </p:sp>
    </p:spTree>
    <p:extLst>
      <p:ext uri="{BB962C8B-B14F-4D97-AF65-F5344CB8AC3E}">
        <p14:creationId xmlns:p14="http://schemas.microsoft.com/office/powerpoint/2010/main" val="153156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16452df08_0_5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First section — going to spend time motivating the problem. important. This is actually a big deal, want to spend some time on why it’s such a big deal.</a:t>
            </a:r>
          </a:p>
          <a:p>
            <a:endParaRPr lang="en-US" dirty="0"/>
          </a:p>
          <a:p>
            <a:r>
              <a:rPr lang="en-US" dirty="0"/>
              <a:t>Then we’ll get more concrete. </a:t>
            </a:r>
          </a:p>
          <a:p>
            <a:endParaRPr lang="en-US" dirty="0"/>
          </a:p>
          <a:p>
            <a:r>
              <a:rPr lang="en-US" dirty="0"/>
              <a:t>And going to do some exercises.</a:t>
            </a:r>
            <a:endParaRPr dirty="0"/>
          </a:p>
        </p:txBody>
      </p:sp>
      <p:sp>
        <p:nvSpPr>
          <p:cNvPr id="78" name="Google Shape;78;g616452df08_0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45</a:t>
            </a:fld>
            <a:endParaRPr/>
          </a:p>
        </p:txBody>
      </p:sp>
    </p:spTree>
    <p:extLst>
      <p:ext uri="{BB962C8B-B14F-4D97-AF65-F5344CB8AC3E}">
        <p14:creationId xmlns:p14="http://schemas.microsoft.com/office/powerpoint/2010/main" val="95321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we’ve talked about data we can talk about choosing a model. You’ve likely heard about models such as regression or maybe even </a:t>
            </a:r>
            <a:r>
              <a:rPr lang="en-US" dirty="0" err="1"/>
              <a:t>xgboost</a:t>
            </a:r>
            <a:r>
              <a:rPr lang="en-US" dirty="0"/>
              <a:t> or deep learning. And you’re likely wondering how to go about choosing a model. You’ll find charts such as this one from </a:t>
            </a:r>
            <a:r>
              <a:rPr lang="en-US" dirty="0" err="1"/>
              <a:t>scikit</a:t>
            </a:r>
            <a:r>
              <a:rPr lang="en-US" dirty="0"/>
              <a:t> learn, a very widely used Python package for machine learning. In general, you’ll be able to narrow down your selection based on whether you have labeled data and are predicting a category vs a quantity. However, this chart does not even begin to cover all of the models available or go into things like neural networks or reinforcement learning.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main takeaway from this is that there is usually never one best algorithm, in fact in many cases you might test out a few different models to see which performs best. </a:t>
            </a:r>
          </a:p>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46</a:t>
            </a:fld>
            <a:endParaRPr/>
          </a:p>
        </p:txBody>
      </p:sp>
    </p:spTree>
    <p:extLst>
      <p:ext uri="{BB962C8B-B14F-4D97-AF65-F5344CB8AC3E}">
        <p14:creationId xmlns:p14="http://schemas.microsoft.com/office/powerpoint/2010/main" val="956749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lang="en-US" dirty="0"/>
          </a:p>
          <a:p>
            <a:pPr marL="0" lvl="0" indent="0" algn="l" rtl="0">
              <a:lnSpc>
                <a:spcPct val="115000"/>
              </a:lnSpc>
              <a:spcBef>
                <a:spcPts val="1600"/>
              </a:spcBef>
              <a:spcAft>
                <a:spcPts val="1600"/>
              </a:spcAft>
              <a:buClr>
                <a:schemeClr val="dk1"/>
              </a:buClr>
              <a:buSzPts val="1100"/>
              <a:buFont typeface="Arial"/>
              <a:buNone/>
            </a:pPr>
            <a:r>
              <a:rPr lang="en-US" dirty="0"/>
              <a:t>-another slide on all the classification algorithms</a:t>
            </a:r>
          </a:p>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47</a:t>
            </a:fld>
            <a:endParaRPr/>
          </a:p>
        </p:txBody>
      </p:sp>
    </p:spTree>
    <p:extLst>
      <p:ext uri="{BB962C8B-B14F-4D97-AF65-F5344CB8AC3E}">
        <p14:creationId xmlns:p14="http://schemas.microsoft.com/office/powerpoint/2010/main" val="3576620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solidFill>
                  <a:srgbClr val="464848"/>
                </a:solidFill>
                <a:highlight>
                  <a:srgbClr val="FFFFFF"/>
                </a:highlight>
              </a:rPr>
              <a:t>Random Forest classifiers are a type of algorithm based on bagging, or bootstrap </a:t>
            </a:r>
            <a:r>
              <a:rPr lang="en-US" dirty="0" err="1">
                <a:solidFill>
                  <a:srgbClr val="464848"/>
                </a:solidFill>
                <a:highlight>
                  <a:srgbClr val="FFFFFF"/>
                </a:highlight>
              </a:rPr>
              <a:t>aggregating.They</a:t>
            </a:r>
            <a:r>
              <a:rPr lang="en-US" dirty="0">
                <a:solidFill>
                  <a:srgbClr val="464848"/>
                </a:solidFill>
                <a:highlight>
                  <a:srgbClr val="FFFFFF"/>
                </a:highlight>
              </a:rPr>
              <a:t> average</a:t>
            </a:r>
            <a:r>
              <a:rPr lang="en-US" dirty="0">
                <a:highlight>
                  <a:srgbClr val="FFFFFF"/>
                </a:highlight>
              </a:rPr>
              <a:t> multiple deep decision trees, trained on different parts of the same training set, with the goal of reducing the variance. E</a:t>
            </a:r>
            <a:r>
              <a:rPr lang="en-US" dirty="0"/>
              <a:t>ach decision tree in the forest considers a random subset of features when forming questions and only has access to a random set of the training data points. The r</a:t>
            </a:r>
            <a:r>
              <a:rPr lang="en-US" dirty="0">
                <a:highlight>
                  <a:srgbClr val="FFFFFF"/>
                </a:highlight>
              </a:rPr>
              <a:t>andom forest takes an average of all the individual decision tree estimates or the majority vote of the decision tree class.</a:t>
            </a:r>
            <a:endParaRPr lang="en-US" dirty="0"/>
          </a:p>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48</a:t>
            </a:fld>
            <a:endParaRPr/>
          </a:p>
        </p:txBody>
      </p:sp>
    </p:spTree>
    <p:extLst>
      <p:ext uri="{BB962C8B-B14F-4D97-AF65-F5344CB8AC3E}">
        <p14:creationId xmlns:p14="http://schemas.microsoft.com/office/powerpoint/2010/main" val="1922653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51</a:t>
            </a:fld>
            <a:endParaRPr/>
          </a:p>
        </p:txBody>
      </p:sp>
    </p:spTree>
    <p:extLst>
      <p:ext uri="{BB962C8B-B14F-4D97-AF65-F5344CB8AC3E}">
        <p14:creationId xmlns:p14="http://schemas.microsoft.com/office/powerpoint/2010/main" val="4030415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52</a:t>
            </a:fld>
            <a:endParaRPr/>
          </a:p>
        </p:txBody>
      </p:sp>
    </p:spTree>
    <p:extLst>
      <p:ext uri="{BB962C8B-B14F-4D97-AF65-F5344CB8AC3E}">
        <p14:creationId xmlns:p14="http://schemas.microsoft.com/office/powerpoint/2010/main" val="903963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53</a:t>
            </a:fld>
            <a:endParaRPr/>
          </a:p>
        </p:txBody>
      </p:sp>
    </p:spTree>
    <p:extLst>
      <p:ext uri="{BB962C8B-B14F-4D97-AF65-F5344CB8AC3E}">
        <p14:creationId xmlns:p14="http://schemas.microsoft.com/office/powerpoint/2010/main" val="785298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highlight>
                  <a:srgbClr val="FFFFFF"/>
                </a:highlight>
              </a:rPr>
              <a:t>A confusion matrix is a summary of prediction results on a classification problem. Here we can see the counts of how many correct and incorrect predictions were made for both the positive and negative classes (in our case the positive would be a surveillance or spy plane and negative would be the other, or normal, class).</a:t>
            </a:r>
          </a:p>
          <a:p>
            <a:pPr marL="0" lvl="0" indent="0" algn="l" rtl="0">
              <a:spcBef>
                <a:spcPts val="0"/>
              </a:spcBef>
              <a:spcAft>
                <a:spcPts val="0"/>
              </a:spcAft>
              <a:buNone/>
            </a:pPr>
            <a:endParaRPr lang="en-US" dirty="0">
              <a:highlight>
                <a:srgbClr val="FFFFFF"/>
              </a:highlight>
            </a:endParaRPr>
          </a:p>
          <a:p>
            <a:pPr marL="0" lvl="0" indent="0" algn="l" rtl="0">
              <a:spcBef>
                <a:spcPts val="0"/>
              </a:spcBef>
              <a:spcAft>
                <a:spcPts val="0"/>
              </a:spcAft>
              <a:buNone/>
            </a:pPr>
            <a:r>
              <a:rPr lang="en-US" dirty="0">
                <a:solidFill>
                  <a:srgbClr val="222222"/>
                </a:solidFill>
                <a:highlight>
                  <a:srgbClr val="FFFFFF"/>
                </a:highlight>
              </a:rPr>
              <a:t>The name stems from the fact that it makes it easy to see if the system is confusing two classes (i.e. commonly mislabeling one as another).</a:t>
            </a:r>
          </a:p>
          <a:p>
            <a:pPr marL="0" lvl="0" indent="0" algn="l" rtl="0">
              <a:spcBef>
                <a:spcPts val="0"/>
              </a:spcBef>
              <a:spcAft>
                <a:spcPts val="0"/>
              </a:spcAft>
              <a:buNone/>
            </a:pPr>
            <a:endParaRPr lang="en-US" dirty="0">
              <a:solidFill>
                <a:srgbClr val="222222"/>
              </a:solidFill>
              <a:highlight>
                <a:srgbClr val="FFFFFF"/>
              </a:highlight>
            </a:endParaRPr>
          </a:p>
          <a:p>
            <a:pPr marL="0" lvl="0" indent="0" algn="l" rtl="0">
              <a:spcBef>
                <a:spcPts val="0"/>
              </a:spcBef>
              <a:spcAft>
                <a:spcPts val="0"/>
              </a:spcAft>
              <a:buNone/>
            </a:pPr>
            <a:r>
              <a:rPr lang="en-US" dirty="0">
                <a:solidFill>
                  <a:srgbClr val="222222"/>
                </a:solidFill>
                <a:highlight>
                  <a:srgbClr val="FFFFFF"/>
                </a:highlight>
              </a:rPr>
              <a:t>*explain how to remember the true pos and neg, </a:t>
            </a:r>
            <a:r>
              <a:rPr lang="en-US" dirty="0" err="1">
                <a:solidFill>
                  <a:srgbClr val="222222"/>
                </a:solidFill>
                <a:highlight>
                  <a:srgbClr val="FFFFFF"/>
                </a:highlight>
              </a:rPr>
              <a:t>fals</a:t>
            </a:r>
            <a:r>
              <a:rPr lang="en-US" dirty="0">
                <a:solidFill>
                  <a:srgbClr val="222222"/>
                </a:solidFill>
                <a:highlight>
                  <a:srgbClr val="FFFFFF"/>
                </a:highlight>
              </a:rPr>
              <a:t> pos and neg</a:t>
            </a:r>
          </a:p>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54</a:t>
            </a:fld>
            <a:endParaRPr/>
          </a:p>
        </p:txBody>
      </p:sp>
    </p:spTree>
    <p:extLst>
      <p:ext uri="{BB962C8B-B14F-4D97-AF65-F5344CB8AC3E}">
        <p14:creationId xmlns:p14="http://schemas.microsoft.com/office/powerpoint/2010/main" val="3389762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55</a:t>
            </a:fld>
            <a:endParaRPr/>
          </a:p>
        </p:txBody>
      </p:sp>
    </p:spTree>
    <p:extLst>
      <p:ext uri="{BB962C8B-B14F-4D97-AF65-F5344CB8AC3E}">
        <p14:creationId xmlns:p14="http://schemas.microsoft.com/office/powerpoint/2010/main" val="1824000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56</a:t>
            </a:fld>
            <a:endParaRPr/>
          </a:p>
        </p:txBody>
      </p:sp>
    </p:spTree>
    <p:extLst>
      <p:ext uri="{BB962C8B-B14F-4D97-AF65-F5344CB8AC3E}">
        <p14:creationId xmlns:p14="http://schemas.microsoft.com/office/powerpoint/2010/main" val="1995963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c3dbd0139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c3dbd0139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activity</a:t>
            </a:r>
            <a:endParaRPr/>
          </a:p>
        </p:txBody>
      </p:sp>
    </p:spTree>
    <p:extLst>
      <p:ext uri="{BB962C8B-B14F-4D97-AF65-F5344CB8AC3E}">
        <p14:creationId xmlns:p14="http://schemas.microsoft.com/office/powerpoint/2010/main" val="3013932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57</a:t>
            </a:fld>
            <a:endParaRPr/>
          </a:p>
        </p:txBody>
      </p:sp>
    </p:spTree>
    <p:extLst>
      <p:ext uri="{BB962C8B-B14F-4D97-AF65-F5344CB8AC3E}">
        <p14:creationId xmlns:p14="http://schemas.microsoft.com/office/powerpoint/2010/main" val="3834750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58</a:t>
            </a:fld>
            <a:endParaRPr/>
          </a:p>
        </p:txBody>
      </p:sp>
    </p:spTree>
    <p:extLst>
      <p:ext uri="{BB962C8B-B14F-4D97-AF65-F5344CB8AC3E}">
        <p14:creationId xmlns:p14="http://schemas.microsoft.com/office/powerpoint/2010/main" val="364021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59</a:t>
            </a:fld>
            <a:endParaRPr/>
          </a:p>
        </p:txBody>
      </p:sp>
    </p:spTree>
    <p:extLst>
      <p:ext uri="{BB962C8B-B14F-4D97-AF65-F5344CB8AC3E}">
        <p14:creationId xmlns:p14="http://schemas.microsoft.com/office/powerpoint/2010/main" val="2317758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73feb01c74_0_5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g73feb01c74_0_5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highlight>
                  <a:srgbClr val="FFFFFF"/>
                </a:highlight>
              </a:rPr>
              <a:t>Sometimes it’s more important to correctly classify your samples than getting all of them (high precision). Sometimes it’s more important to get all of them (high recall) than getting all of them correct. However, in cases where we want to find an optimal blend of precision and recall we can combine the two metrics using what is called the F1 score.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F1 Score might be a better measure to use if we need to seek a balance between Precision and Recall AND there is an uneven class distribution (large number of Actual Negatives).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measure this if only getting one thing and then explore</a:t>
            </a:r>
          </a:p>
          <a:p>
            <a:pPr marL="171450" lvl="0" indent="-95250" algn="l" rtl="0">
              <a:spcBef>
                <a:spcPts val="0"/>
              </a:spcBef>
              <a:spcAft>
                <a:spcPts val="0"/>
              </a:spcAft>
              <a:buClr>
                <a:schemeClr val="dk1"/>
              </a:buClr>
              <a:buSzPts val="1200"/>
              <a:buFont typeface="Arial"/>
              <a:buNone/>
            </a:pPr>
            <a:endParaRPr dirty="0"/>
          </a:p>
        </p:txBody>
      </p:sp>
      <p:sp>
        <p:nvSpPr>
          <p:cNvPr id="639" name="Google Shape;639;g73feb01c74_0_5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Lato"/>
              <a:buNone/>
            </a:pPr>
            <a:fld id="{00000000-1234-1234-1234-123412341234}" type="slidenum">
              <a:rPr lang="en-US"/>
              <a:t>60</a:t>
            </a:fld>
            <a:endParaRPr/>
          </a:p>
        </p:txBody>
      </p:sp>
    </p:spTree>
    <p:extLst>
      <p:ext uri="{BB962C8B-B14F-4D97-AF65-F5344CB8AC3E}">
        <p14:creationId xmlns:p14="http://schemas.microsoft.com/office/powerpoint/2010/main" val="2349670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Tx/>
              <a:buNone/>
            </a:pPr>
            <a:r>
              <a:rPr lang="en-US" dirty="0"/>
              <a:t>PhD dissertation story</a:t>
            </a:r>
          </a:p>
          <a:p>
            <a:pPr marL="0" lvl="1" indent="0">
              <a:buFontTx/>
              <a:buNone/>
            </a:pPr>
            <a:endParaRPr lang="en-US" dirty="0"/>
          </a:p>
          <a:p>
            <a:pPr marL="0" marR="0" lvl="1" indent="0" defTabSz="914400" eaLnBrk="1" fontAlgn="auto" latinLnBrk="0" hangingPunct="1">
              <a:lnSpc>
                <a:spcPct val="100000"/>
              </a:lnSpc>
              <a:spcBef>
                <a:spcPts val="0"/>
              </a:spcBef>
              <a:spcAft>
                <a:spcPts val="0"/>
              </a:spcAft>
              <a:buClrTx/>
              <a:buSzTx/>
              <a:buFontTx/>
              <a:buNone/>
              <a:tabLst/>
              <a:defRPr/>
            </a:pPr>
            <a:r>
              <a:rPr lang="en-US" dirty="0"/>
              <a:t>Large bank – Only 5-10% of projects initiated make it to the model inventory and they are the only ones that have key work preserved (even then it doesn’t run, just synthesis)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63</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3859683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64</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340882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6f8031a1a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6f8031a1a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likely that these algorithms are not a good fit for our data here. We would need to understand the underlying assumptions and the interpretability. However, there may be times where there are various models that could work for your problem and you want to get a quick idea of how some given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74723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6ad92cbe8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6ad92cbe8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Generally a simple model with more data will beat a complex model with limited data. </a:t>
            </a:r>
            <a:endParaRPr/>
          </a:p>
        </p:txBody>
      </p:sp>
    </p:spTree>
    <p:extLst>
      <p:ext uri="{BB962C8B-B14F-4D97-AF65-F5344CB8AC3E}">
        <p14:creationId xmlns:p14="http://schemas.microsoft.com/office/powerpoint/2010/main" val="951186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65a27627c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65a27627c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Hyperparameters can be thought of as the settings of an algorithm that can be adjusted to optimize performance. These are something you will set before training the model. You are unlikely to know what the best settings for these will be ahead of time, and tuning a model is where machine learning turns from a science into trial-and-error based engineering.</a:t>
            </a:r>
            <a:endParaRPr/>
          </a:p>
          <a:p>
            <a:pPr marL="0" lvl="0" indent="0" algn="l" rtl="0">
              <a:spcBef>
                <a:spcPts val="0"/>
              </a:spcBef>
              <a:spcAft>
                <a:spcPts val="0"/>
              </a:spcAft>
              <a:buNone/>
            </a:pPr>
            <a:endParaRPr/>
          </a:p>
          <a:p>
            <a:pPr marL="0" lvl="0" indent="0" algn="l" rtl="0">
              <a:spcBef>
                <a:spcPts val="0"/>
              </a:spcBef>
              <a:spcAft>
                <a:spcPts val="0"/>
              </a:spcAft>
              <a:buNone/>
            </a:pPr>
            <a:r>
              <a:rPr lang="en"/>
              <a:t>In the case of a random forest, hyperparameters include the number of decision trees in the forest and the number of features considered by each tree when splitting a node. Scikit-Learn implements default hyperparameters for all models, but these are not guaranteed to be optimal for a problem. </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this because the features are the parameters, and need a word for the things ….</a:t>
            </a:r>
            <a:endParaRPr/>
          </a:p>
        </p:txBody>
      </p:sp>
    </p:spTree>
    <p:extLst>
      <p:ext uri="{BB962C8B-B14F-4D97-AF65-F5344CB8AC3E}">
        <p14:creationId xmlns:p14="http://schemas.microsoft.com/office/powerpoint/2010/main" val="882039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65a27627c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65a27627c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Can use randomized search and then narrow down with grid search</a:t>
            </a:r>
            <a:endParaRPr/>
          </a:p>
        </p:txBody>
      </p:sp>
    </p:spTree>
    <p:extLst>
      <p:ext uri="{BB962C8B-B14F-4D97-AF65-F5344CB8AC3E}">
        <p14:creationId xmlns:p14="http://schemas.microsoft.com/office/powerpoint/2010/main" val="1337366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c3dbd0139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c3dbd0139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9361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6c3dbd0139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6c3dbd0139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FF"/>
                </a:highlight>
              </a:rPr>
              <a:t>underfitting</a:t>
            </a:r>
            <a:r>
              <a:rPr lang="en">
                <a:highlight>
                  <a:srgbClr val="FFFFFF"/>
                </a:highlight>
              </a:rPr>
              <a:t> happens when a model unable to capture the underlying pattern of the data. These models usually have high bias and low variance.</a:t>
            </a:r>
            <a:endParaRPr>
              <a:highlight>
                <a:srgbClr val="FFFFFF"/>
              </a:highlight>
            </a:endParaRPr>
          </a:p>
          <a:p>
            <a:pPr marL="0" lvl="0" indent="0" algn="l" rtl="0">
              <a:spcBef>
                <a:spcPts val="0"/>
              </a:spcBef>
              <a:spcAft>
                <a:spcPts val="0"/>
              </a:spcAft>
              <a:buNone/>
            </a:pPr>
            <a:endParaRPr>
              <a:highlight>
                <a:srgbClr val="FFFFFF"/>
              </a:highlight>
            </a:endParaRPr>
          </a:p>
          <a:p>
            <a:pPr marL="0" lvl="0" indent="0" algn="l" rtl="0">
              <a:spcBef>
                <a:spcPts val="0"/>
              </a:spcBef>
              <a:spcAft>
                <a:spcPts val="0"/>
              </a:spcAft>
              <a:buNone/>
            </a:pPr>
            <a:r>
              <a:rPr lang="en" b="1">
                <a:highlight>
                  <a:srgbClr val="FFFFFF"/>
                </a:highlight>
              </a:rPr>
              <a:t>overfitting</a:t>
            </a:r>
            <a:r>
              <a:rPr lang="en">
                <a:highlight>
                  <a:srgbClr val="FFFFFF"/>
                </a:highlight>
              </a:rPr>
              <a:t> happens when our model captures the noise along with the underlying pattern in data. It happens when we train our model a lot over noisy dataset. These models have low bias and high variance. These models are very complex like Decision trees which are prone to overfitting.</a:t>
            </a:r>
            <a:endParaRPr>
              <a:highlight>
                <a:srgbClr val="FFFFFF"/>
              </a:highlight>
            </a:endParaRPr>
          </a:p>
        </p:txBody>
      </p:sp>
    </p:spTree>
    <p:extLst>
      <p:ext uri="{BB962C8B-B14F-4D97-AF65-F5344CB8AC3E}">
        <p14:creationId xmlns:p14="http://schemas.microsoft.com/office/powerpoint/2010/main" val="1696558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5a27627c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65a27627c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How can we prevent Overfitting</a:t>
            </a:r>
            <a:endParaRPr>
              <a:highlight>
                <a:srgbClr val="FFFFFF"/>
              </a:highlight>
            </a:endParaRPr>
          </a:p>
        </p:txBody>
      </p:sp>
    </p:spTree>
    <p:extLst>
      <p:ext uri="{BB962C8B-B14F-4D97-AF65-F5344CB8AC3E}">
        <p14:creationId xmlns:p14="http://schemas.microsoft.com/office/powerpoint/2010/main" val="40405708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6ad92cbe8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6ad92cbe8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rPr>
              <a:t>Cross Validation is a very useful tool of a data scientist for assessing the effectiveness of the model, especially for tackling overfitting and underfitting. In addition,it is useful to determine the hyper parameters of the model, in the sense that which parameters will result in lowest test error.</a:t>
            </a:r>
            <a:endParaRPr/>
          </a:p>
        </p:txBody>
      </p:sp>
    </p:spTree>
    <p:extLst>
      <p:ext uri="{BB962C8B-B14F-4D97-AF65-F5344CB8AC3E}">
        <p14:creationId xmlns:p14="http://schemas.microsoft.com/office/powerpoint/2010/main" val="1860954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65a27627c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65a27627c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addition to creating useful features based on domain knowledge, we may also want to remove features. </a:t>
            </a:r>
            <a:endParaRPr/>
          </a:p>
          <a:p>
            <a:pPr marL="0" lvl="0" indent="0" algn="l" rtl="0">
              <a:spcBef>
                <a:spcPts val="0"/>
              </a:spcBef>
              <a:spcAft>
                <a:spcPts val="0"/>
              </a:spcAft>
              <a:buNone/>
            </a:pPr>
            <a:endParaRPr/>
          </a:p>
          <a:p>
            <a:pPr marL="0" lvl="0" indent="0" algn="l" rtl="0">
              <a:spcBef>
                <a:spcPts val="0"/>
              </a:spcBef>
              <a:spcAft>
                <a:spcPts val="0"/>
              </a:spcAft>
              <a:buNone/>
            </a:pPr>
            <a:r>
              <a:rPr lang="en">
                <a:highlight>
                  <a:srgbClr val="FFFFFF"/>
                </a:highlight>
              </a:rPr>
              <a:t>Extra features can decrease performance because they may “confuse” the model by giving it irrelevant data that prevents it from learning the actual relationships.</a:t>
            </a:r>
            <a:endParaRPr>
              <a:highlight>
                <a:srgbClr val="FFFFFF"/>
              </a:highlight>
            </a:endParaRPr>
          </a:p>
          <a:p>
            <a:pPr marL="0" lvl="0" indent="0" algn="l" rtl="0">
              <a:spcBef>
                <a:spcPts val="0"/>
              </a:spcBef>
              <a:spcAft>
                <a:spcPts val="0"/>
              </a:spcAft>
              <a:buNone/>
            </a:pPr>
            <a:endParaRPr>
              <a:highlight>
                <a:srgbClr val="FFFFFF"/>
              </a:highlight>
            </a:endParaRPr>
          </a:p>
          <a:p>
            <a:pPr marL="0" lvl="0" indent="0" algn="l" rtl="0">
              <a:spcBef>
                <a:spcPts val="0"/>
              </a:spcBef>
              <a:spcAft>
                <a:spcPts val="0"/>
              </a:spcAft>
              <a:buNone/>
            </a:pPr>
            <a:r>
              <a:rPr lang="en">
                <a:highlight>
                  <a:srgbClr val="FFFFFF"/>
                </a:highlight>
              </a:rPr>
              <a:t>The </a:t>
            </a:r>
            <a:r>
              <a:rPr lang="en">
                <a:solidFill>
                  <a:schemeClr val="hlink"/>
                </a:solidFill>
                <a:highlight>
                  <a:srgbClr val="FFFFFF"/>
                </a:highlight>
                <a:uFill>
                  <a:noFill/>
                </a:uFill>
                <a:hlinkClick r:id="rId3"/>
              </a:rPr>
              <a:t>random forest performs implicit feature selection</a:t>
            </a:r>
            <a:r>
              <a:rPr lang="en">
                <a:highlight>
                  <a:srgbClr val="FFFFFF"/>
                </a:highlight>
              </a:rPr>
              <a:t> because it splits nodes on the most important variables, but other machine learning models do not.</a:t>
            </a:r>
            <a:endParaRPr>
              <a:highlight>
                <a:srgbClr val="FFFFFF"/>
              </a:highlight>
            </a:endParaRPr>
          </a:p>
        </p:txBody>
      </p:sp>
    </p:spTree>
    <p:extLst>
      <p:ext uri="{BB962C8B-B14F-4D97-AF65-F5344CB8AC3E}">
        <p14:creationId xmlns:p14="http://schemas.microsoft.com/office/powerpoint/2010/main" val="3593400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6bda056e3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6bda056e3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157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835f8d78cd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835f8d78cd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749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835f8d78cd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g835f8d78cd_0_3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9" name="Google Shape;1019;g835f8d78cd_0_3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3158043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835f8d78cd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g835f8d78cd_0_3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7" name="Google Shape;1027;g835f8d78cd_0_3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extLst>
      <p:ext uri="{BB962C8B-B14F-4D97-AF65-F5344CB8AC3E}">
        <p14:creationId xmlns:p14="http://schemas.microsoft.com/office/powerpoint/2010/main" val="1489327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835f8d78cd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835f8d78cd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8000"/>
              </a:lnSpc>
              <a:spcBef>
                <a:spcPts val="1700"/>
              </a:spcBef>
              <a:spcAft>
                <a:spcPts val="0"/>
              </a:spcAft>
              <a:buNone/>
            </a:pPr>
            <a:endParaRPr sz="1600">
              <a:highlight>
                <a:srgbClr val="FFFFFF"/>
              </a:highlight>
              <a:latin typeface="Georgia"/>
              <a:ea typeface="Georgia"/>
              <a:cs typeface="Georgia"/>
              <a:sym typeface="Georgia"/>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96252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835f8d78cd_0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g835f8d78cd_0_3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3" name="Google Shape;1043;g835f8d78cd_0_3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266068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6c3dbd0139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6c3dbd0139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6189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835f8d78cd_0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9" name="Google Shape;1059;g835f8d78cd_0_3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0" name="Google Shape;1060;g835f8d78cd_0_3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4717166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835f8d78cd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835f8d78cd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0992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835f8d78cd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835f8d78cd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8000"/>
              </a:lnSpc>
              <a:spcBef>
                <a:spcPts val="1700"/>
              </a:spcBef>
              <a:spcAft>
                <a:spcPts val="0"/>
              </a:spcAft>
              <a:buNone/>
            </a:pPr>
            <a:endParaRPr sz="1600">
              <a:highlight>
                <a:srgbClr val="FFFFFF"/>
              </a:highlight>
              <a:latin typeface="Georgia"/>
              <a:ea typeface="Georgia"/>
              <a:cs typeface="Georgia"/>
              <a:sym typeface="Georgia"/>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2841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Explain what a model is and why it’s different from “people looking at data”</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10</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1075089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xfrm>
            <a:off x="381000" y="685800"/>
            <a:ext cx="6096000" cy="3429000"/>
          </a:xfrm>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79677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is the other companies that are leveraging DS across their org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Lato"/>
                <a:ea typeface="Lato"/>
                <a:cs typeface="Lato"/>
                <a:sym typeface="Lato"/>
              </a:rPr>
              <a:t>14</a:t>
            </a:fld>
            <a:endParaRPr lang="en-US" sz="1200" b="0" i="0" u="none" strike="noStrike" cap="none">
              <a:solidFill>
                <a:schemeClr val="dk1"/>
              </a:solidFill>
              <a:latin typeface="Lato"/>
              <a:ea typeface="Lato"/>
              <a:cs typeface="Lato"/>
              <a:sym typeface="Lato"/>
            </a:endParaRPr>
          </a:p>
        </p:txBody>
      </p:sp>
    </p:spTree>
    <p:extLst>
      <p:ext uri="{BB962C8B-B14F-4D97-AF65-F5344CB8AC3E}">
        <p14:creationId xmlns:p14="http://schemas.microsoft.com/office/powerpoint/2010/main" val="376377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2_Title Slide">
    <p:bg>
      <p:bgPr>
        <a:solidFill>
          <a:srgbClr val="153863"/>
        </a:solidFill>
        <a:effectLst/>
      </p:bgPr>
    </p:bg>
    <p:spTree>
      <p:nvGrpSpPr>
        <p:cNvPr id="1" name="Shape 14"/>
        <p:cNvGrpSpPr/>
        <p:nvPr/>
      </p:nvGrpSpPr>
      <p:grpSpPr>
        <a:xfrm>
          <a:off x="0" y="0"/>
          <a:ext cx="0" cy="0"/>
          <a:chOff x="0" y="0"/>
          <a:chExt cx="0" cy="0"/>
        </a:xfrm>
      </p:grpSpPr>
      <p:sp>
        <p:nvSpPr>
          <p:cNvPr id="15" name="Google Shape;15;p2"/>
          <p:cNvSpPr/>
          <p:nvPr/>
        </p:nvSpPr>
        <p:spPr>
          <a:xfrm>
            <a:off x="0" y="5890986"/>
            <a:ext cx="12192000" cy="974400"/>
          </a:xfrm>
          <a:prstGeom prst="rect">
            <a:avLst/>
          </a:prstGeom>
          <a:solidFill>
            <a:srgbClr val="15386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ato"/>
              <a:ea typeface="Lato"/>
              <a:cs typeface="Lato"/>
              <a:sym typeface="Lato"/>
            </a:endParaRPr>
          </a:p>
        </p:txBody>
      </p:sp>
      <p:pic>
        <p:nvPicPr>
          <p:cNvPr id="16" name="Google Shape;16;p2"/>
          <p:cNvPicPr preferRelativeResize="0"/>
          <p:nvPr/>
        </p:nvPicPr>
        <p:blipFill rotWithShape="1">
          <a:blip r:embed="rId2">
            <a:alphaModFix/>
          </a:blip>
          <a:srcRect/>
          <a:stretch/>
        </p:blipFill>
        <p:spPr>
          <a:xfrm>
            <a:off x="596231" y="504670"/>
            <a:ext cx="1880349" cy="586193"/>
          </a:xfrm>
          <a:prstGeom prst="rect">
            <a:avLst/>
          </a:prstGeom>
          <a:noFill/>
          <a:ln>
            <a:noFill/>
          </a:ln>
        </p:spPr>
      </p:pic>
      <p:pic>
        <p:nvPicPr>
          <p:cNvPr id="17" name="Google Shape;17;p2"/>
          <p:cNvPicPr preferRelativeResize="0"/>
          <p:nvPr/>
        </p:nvPicPr>
        <p:blipFill rotWithShape="1">
          <a:blip r:embed="rId3">
            <a:alphaModFix amt="56000"/>
          </a:blip>
          <a:srcRect t="-4199"/>
          <a:stretch/>
        </p:blipFill>
        <p:spPr>
          <a:xfrm>
            <a:off x="4706055" y="190649"/>
            <a:ext cx="7485947" cy="6667350"/>
          </a:xfrm>
          <a:prstGeom prst="rect">
            <a:avLst/>
          </a:prstGeom>
          <a:noFill/>
          <a:ln>
            <a:noFill/>
          </a:ln>
        </p:spPr>
      </p:pic>
      <p:sp>
        <p:nvSpPr>
          <p:cNvPr id="18" name="Google Shape;18;p2"/>
          <p:cNvSpPr txBox="1">
            <a:spLocks noGrp="1"/>
          </p:cNvSpPr>
          <p:nvPr>
            <p:ph type="ctrTitle"/>
          </p:nvPr>
        </p:nvSpPr>
        <p:spPr>
          <a:xfrm>
            <a:off x="596225" y="4352200"/>
            <a:ext cx="11312700" cy="1778400"/>
          </a:xfrm>
          <a:prstGeom prst="rect">
            <a:avLst/>
          </a:prstGeom>
          <a:noFill/>
          <a:ln>
            <a:noFill/>
          </a:ln>
        </p:spPr>
        <p:txBody>
          <a:bodyPr spcFirstLastPara="1" wrap="square" lIns="91425" tIns="45700" rIns="91425" bIns="45700" anchor="t" anchorCtr="0">
            <a:noAutofit/>
          </a:bodyPr>
          <a:lstStyle>
            <a:lvl1pPr lvl="0" rtl="0">
              <a:lnSpc>
                <a:spcPct val="90000"/>
              </a:lnSpc>
              <a:spcBef>
                <a:spcPts val="0"/>
              </a:spcBef>
              <a:spcAft>
                <a:spcPts val="0"/>
              </a:spcAft>
              <a:buClr>
                <a:schemeClr val="lt2"/>
              </a:buClr>
              <a:buSzPts val="4800"/>
              <a:buFont typeface="Lato Light"/>
              <a:buNone/>
              <a:defRPr sz="4800" b="1">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0070C0"/>
              </a:buClr>
              <a:buSzPts val="3200"/>
              <a:buFont typeface="Lato Black"/>
              <a:buNone/>
              <a:defRPr sz="3200">
                <a:solidFill>
                  <a:srgbClr val="0070C0"/>
                </a:solidFill>
                <a:latin typeface="Lato Black"/>
                <a:ea typeface="Lato Black"/>
                <a:cs typeface="Lato Black"/>
                <a:sym typeface="Lat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20">
          <p15:clr>
            <a:srgbClr val="FBAE40"/>
          </p15:clr>
        </p15:guide>
        <p15:guide id="2" pos="3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2_Title Slide 2">
    <p:bg>
      <p:bgPr>
        <a:solidFill>
          <a:srgbClr val="153863"/>
        </a:solidFill>
        <a:effectLst/>
      </p:bgPr>
    </p:bg>
    <p:spTree>
      <p:nvGrpSpPr>
        <p:cNvPr id="1" name="Shape 42"/>
        <p:cNvGrpSpPr/>
        <p:nvPr/>
      </p:nvGrpSpPr>
      <p:grpSpPr>
        <a:xfrm>
          <a:off x="0" y="0"/>
          <a:ext cx="0" cy="0"/>
          <a:chOff x="0" y="0"/>
          <a:chExt cx="0" cy="0"/>
        </a:xfrm>
      </p:grpSpPr>
      <p:sp>
        <p:nvSpPr>
          <p:cNvPr id="43" name="Google Shape;43;p11"/>
          <p:cNvSpPr txBox="1">
            <a:spLocks noGrp="1"/>
          </p:cNvSpPr>
          <p:nvPr>
            <p:ph type="subTitle" idx="1"/>
          </p:nvPr>
        </p:nvSpPr>
        <p:spPr>
          <a:xfrm>
            <a:off x="869250" y="5527897"/>
            <a:ext cx="9144000" cy="43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rgbClr val="FFFFFF"/>
              </a:buClr>
              <a:buSzPts val="2400"/>
              <a:buFont typeface="Lato Light"/>
              <a:buNone/>
              <a:defRPr sz="2400">
                <a:solidFill>
                  <a:srgbClr val="FFFFFF"/>
                </a:solidFill>
                <a:latin typeface="Lato Light"/>
                <a:ea typeface="Lato Light"/>
                <a:cs typeface="Lato Light"/>
                <a:sym typeface="Lato Light"/>
              </a:defRPr>
            </a:lvl1pPr>
            <a:lvl2pPr lvl="1" algn="ctr" rtl="0">
              <a:lnSpc>
                <a:spcPct val="90000"/>
              </a:lnSpc>
              <a:spcBef>
                <a:spcPts val="500"/>
              </a:spcBef>
              <a:spcAft>
                <a:spcPts val="0"/>
              </a:spcAft>
              <a:buClr>
                <a:srgbClr val="FFFFFF"/>
              </a:buClr>
              <a:buSzPts val="2400"/>
              <a:buNone/>
              <a:defRPr sz="2400">
                <a:solidFill>
                  <a:srgbClr val="FFFFFF"/>
                </a:solidFill>
              </a:defRPr>
            </a:lvl2pPr>
            <a:lvl3pPr lvl="2" algn="ctr" rtl="0">
              <a:lnSpc>
                <a:spcPct val="90000"/>
              </a:lnSpc>
              <a:spcBef>
                <a:spcPts val="500"/>
              </a:spcBef>
              <a:spcAft>
                <a:spcPts val="0"/>
              </a:spcAft>
              <a:buClr>
                <a:srgbClr val="FFFFFF"/>
              </a:buClr>
              <a:buSzPts val="2400"/>
              <a:buNone/>
              <a:defRPr sz="2400">
                <a:solidFill>
                  <a:srgbClr val="FFFFFF"/>
                </a:solidFill>
              </a:defRPr>
            </a:lvl3pPr>
            <a:lvl4pPr lvl="3" algn="ctr" rtl="0">
              <a:lnSpc>
                <a:spcPct val="90000"/>
              </a:lnSpc>
              <a:spcBef>
                <a:spcPts val="500"/>
              </a:spcBef>
              <a:spcAft>
                <a:spcPts val="0"/>
              </a:spcAft>
              <a:buClr>
                <a:srgbClr val="FFFFFF"/>
              </a:buClr>
              <a:buSzPts val="2400"/>
              <a:buNone/>
              <a:defRPr sz="2400">
                <a:solidFill>
                  <a:srgbClr val="FFFFFF"/>
                </a:solidFill>
              </a:defRPr>
            </a:lvl4pPr>
            <a:lvl5pPr lvl="4" algn="ctr" rtl="0">
              <a:lnSpc>
                <a:spcPct val="90000"/>
              </a:lnSpc>
              <a:spcBef>
                <a:spcPts val="500"/>
              </a:spcBef>
              <a:spcAft>
                <a:spcPts val="0"/>
              </a:spcAft>
              <a:buClr>
                <a:srgbClr val="FFFFFF"/>
              </a:buClr>
              <a:buSzPts val="2400"/>
              <a:buNone/>
              <a:defRPr sz="2400">
                <a:solidFill>
                  <a:srgbClr val="FFFFFF"/>
                </a:solidFill>
              </a:defRPr>
            </a:lvl5pPr>
            <a:lvl6pPr lvl="5" algn="ctr" rtl="0">
              <a:lnSpc>
                <a:spcPct val="90000"/>
              </a:lnSpc>
              <a:spcBef>
                <a:spcPts val="500"/>
              </a:spcBef>
              <a:spcAft>
                <a:spcPts val="0"/>
              </a:spcAft>
              <a:buClr>
                <a:srgbClr val="FFFFFF"/>
              </a:buClr>
              <a:buSzPts val="2400"/>
              <a:buNone/>
              <a:defRPr sz="2400">
                <a:solidFill>
                  <a:srgbClr val="FFFFFF"/>
                </a:solidFill>
              </a:defRPr>
            </a:lvl6pPr>
            <a:lvl7pPr lvl="6" algn="ctr" rtl="0">
              <a:lnSpc>
                <a:spcPct val="90000"/>
              </a:lnSpc>
              <a:spcBef>
                <a:spcPts val="500"/>
              </a:spcBef>
              <a:spcAft>
                <a:spcPts val="0"/>
              </a:spcAft>
              <a:buClr>
                <a:srgbClr val="FFFFFF"/>
              </a:buClr>
              <a:buSzPts val="2400"/>
              <a:buNone/>
              <a:defRPr sz="2400">
                <a:solidFill>
                  <a:srgbClr val="FFFFFF"/>
                </a:solidFill>
              </a:defRPr>
            </a:lvl7pPr>
            <a:lvl8pPr lvl="7" algn="ctr" rtl="0">
              <a:lnSpc>
                <a:spcPct val="90000"/>
              </a:lnSpc>
              <a:spcBef>
                <a:spcPts val="500"/>
              </a:spcBef>
              <a:spcAft>
                <a:spcPts val="0"/>
              </a:spcAft>
              <a:buClr>
                <a:srgbClr val="FFFFFF"/>
              </a:buClr>
              <a:buSzPts val="2400"/>
              <a:buNone/>
              <a:defRPr sz="2400">
                <a:solidFill>
                  <a:srgbClr val="FFFFFF"/>
                </a:solidFill>
              </a:defRPr>
            </a:lvl8pPr>
            <a:lvl9pPr lvl="8" algn="ctr" rtl="0">
              <a:lnSpc>
                <a:spcPct val="90000"/>
              </a:lnSpc>
              <a:spcBef>
                <a:spcPts val="500"/>
              </a:spcBef>
              <a:spcAft>
                <a:spcPts val="0"/>
              </a:spcAft>
              <a:buClr>
                <a:srgbClr val="FFFFFF"/>
              </a:buClr>
              <a:buSzPts val="2400"/>
              <a:buNone/>
              <a:defRPr sz="2400">
                <a:solidFill>
                  <a:srgbClr val="FFFFFF"/>
                </a:solidFill>
              </a:defRPr>
            </a:lvl9pPr>
          </a:lstStyle>
          <a:p>
            <a:endParaRPr/>
          </a:p>
        </p:txBody>
      </p:sp>
      <p:sp>
        <p:nvSpPr>
          <p:cNvPr id="44" name="Google Shape;44;p11"/>
          <p:cNvSpPr txBox="1">
            <a:spLocks noGrp="1"/>
          </p:cNvSpPr>
          <p:nvPr>
            <p:ph type="title"/>
          </p:nvPr>
        </p:nvSpPr>
        <p:spPr>
          <a:xfrm>
            <a:off x="869244" y="5091403"/>
            <a:ext cx="7673700" cy="436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42A8F5"/>
              </a:buClr>
              <a:buSzPts val="4600"/>
              <a:buFont typeface="Lato Light"/>
              <a:buNone/>
              <a:defRPr sz="4600">
                <a:solidFill>
                  <a:srgbClr val="42A8F5"/>
                </a:solidFill>
                <a:latin typeface="Lato Light"/>
                <a:ea typeface="Lato Light"/>
                <a:cs typeface="Lato Light"/>
                <a:sym typeface="La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5" name="Google Shape;45;p11"/>
          <p:cNvPicPr preferRelativeResize="0"/>
          <p:nvPr/>
        </p:nvPicPr>
        <p:blipFill rotWithShape="1">
          <a:blip r:embed="rId2">
            <a:alphaModFix/>
          </a:blip>
          <a:srcRect/>
          <a:stretch/>
        </p:blipFill>
        <p:spPr>
          <a:xfrm>
            <a:off x="838200" y="606421"/>
            <a:ext cx="1546578" cy="475573"/>
          </a:xfrm>
          <a:prstGeom prst="rect">
            <a:avLst/>
          </a:prstGeom>
          <a:noFill/>
          <a:ln>
            <a:noFill/>
          </a:ln>
        </p:spPr>
      </p:pic>
      <p:sp>
        <p:nvSpPr>
          <p:cNvPr id="46" name="Google Shape;46;p11"/>
          <p:cNvSpPr/>
          <p:nvPr/>
        </p:nvSpPr>
        <p:spPr>
          <a:xfrm>
            <a:off x="0" y="6251579"/>
            <a:ext cx="12192000" cy="606600"/>
          </a:xfrm>
          <a:prstGeom prst="rect">
            <a:avLst/>
          </a:prstGeom>
          <a:solidFill>
            <a:srgbClr val="153863"/>
          </a:solidFill>
          <a:ln>
            <a:noFill/>
          </a:ln>
        </p:spPr>
        <p:txBody>
          <a:bodyPr spcFirstLastPara="1" wrap="square" lIns="45700" tIns="45700" rIns="45700"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Break">
  <p:cSld name="1_break slide 2">
    <p:bg>
      <p:bgPr>
        <a:solidFill>
          <a:schemeClr val="accent1"/>
        </a:solidFill>
        <a:effectLst/>
      </p:bgPr>
    </p:bg>
    <p:spTree>
      <p:nvGrpSpPr>
        <p:cNvPr id="1" name="Shape 47"/>
        <p:cNvGrpSpPr/>
        <p:nvPr/>
      </p:nvGrpSpPr>
      <p:grpSpPr>
        <a:xfrm>
          <a:off x="0" y="0"/>
          <a:ext cx="0" cy="0"/>
          <a:chOff x="0" y="0"/>
          <a:chExt cx="0" cy="0"/>
        </a:xfrm>
      </p:grpSpPr>
      <p:sp>
        <p:nvSpPr>
          <p:cNvPr id="48" name="Google Shape;48;p12"/>
          <p:cNvSpPr/>
          <p:nvPr/>
        </p:nvSpPr>
        <p:spPr>
          <a:xfrm>
            <a:off x="0" y="6251579"/>
            <a:ext cx="12192000" cy="6066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pic>
        <p:nvPicPr>
          <p:cNvPr id="49" name="Google Shape;49;p12"/>
          <p:cNvPicPr preferRelativeResize="0"/>
          <p:nvPr/>
        </p:nvPicPr>
        <p:blipFill rotWithShape="1">
          <a:blip r:embed="rId2">
            <a:alphaModFix amt="13000"/>
          </a:blip>
          <a:srcRect/>
          <a:stretch/>
        </p:blipFill>
        <p:spPr>
          <a:xfrm>
            <a:off x="0" y="0"/>
            <a:ext cx="12191999" cy="6858000"/>
          </a:xfrm>
          <a:prstGeom prst="rect">
            <a:avLst/>
          </a:prstGeom>
          <a:noFill/>
          <a:ln>
            <a:noFill/>
          </a:ln>
        </p:spPr>
      </p:pic>
      <p:sp>
        <p:nvSpPr>
          <p:cNvPr id="50" name="Google Shape;50;p12"/>
          <p:cNvSpPr txBox="1">
            <a:spLocks noGrp="1"/>
          </p:cNvSpPr>
          <p:nvPr>
            <p:ph type="title"/>
          </p:nvPr>
        </p:nvSpPr>
        <p:spPr>
          <a:xfrm>
            <a:off x="838200" y="2823150"/>
            <a:ext cx="10515600" cy="710100"/>
          </a:xfrm>
          <a:prstGeom prst="rect">
            <a:avLst/>
          </a:prstGeom>
          <a:noFill/>
          <a:ln>
            <a:noFill/>
          </a:ln>
        </p:spPr>
        <p:txBody>
          <a:bodyPr spcFirstLastPara="1" wrap="square" lIns="91425" tIns="45700" rIns="91425" bIns="45700" anchor="ctr" anchorCtr="0">
            <a:noAutofit/>
          </a:bodyPr>
          <a:lstStyle>
            <a:lvl1pPr lvl="0" rtl="0">
              <a:lnSpc>
                <a:spcPct val="90000"/>
              </a:lnSpc>
              <a:spcBef>
                <a:spcPts val="0"/>
              </a:spcBef>
              <a:spcAft>
                <a:spcPts val="0"/>
              </a:spcAft>
              <a:buClr>
                <a:schemeClr val="lt1"/>
              </a:buClr>
              <a:buSzPts val="3000"/>
              <a:buFont typeface="Lato"/>
              <a:buNone/>
              <a:defRPr sz="3000" b="1">
                <a:solidFill>
                  <a:schemeClr val="lt1"/>
                </a:solidFill>
                <a:latin typeface="Lato"/>
                <a:ea typeface="Lato"/>
                <a:cs typeface="Lato"/>
                <a:sym typeface="Lato"/>
              </a:defRPr>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pic>
        <p:nvPicPr>
          <p:cNvPr id="51" name="Google Shape;51;p12"/>
          <p:cNvPicPr preferRelativeResize="0"/>
          <p:nvPr/>
        </p:nvPicPr>
        <p:blipFill rotWithShape="1">
          <a:blip r:embed="rId3">
            <a:alphaModFix/>
          </a:blip>
          <a:srcRect/>
          <a:stretch/>
        </p:blipFill>
        <p:spPr>
          <a:xfrm>
            <a:off x="838200" y="606421"/>
            <a:ext cx="1546578" cy="4755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0070C0"/>
              </a:buClr>
              <a:buSzPts val="3200"/>
              <a:buFont typeface="Lato Black"/>
              <a:buNone/>
              <a:defRPr sz="3200">
                <a:solidFill>
                  <a:srgbClr val="0070C0"/>
                </a:solidFill>
                <a:latin typeface="Lato Black"/>
                <a:ea typeface="Lato Black"/>
                <a:cs typeface="Lato Black"/>
                <a:sym typeface="Lato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 name="Google Shape;25;p5"/>
          <p:cNvSpPr/>
          <p:nvPr/>
        </p:nvSpPr>
        <p:spPr>
          <a:xfrm>
            <a:off x="7311925" y="0"/>
            <a:ext cx="4880400" cy="6858000"/>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3000" i="0" u="none" strike="noStrike" cap="none">
              <a:solidFill>
                <a:srgbClr val="FFFFFF"/>
              </a:solidFill>
              <a:latin typeface="Lato Light"/>
              <a:ea typeface="Lato Light"/>
              <a:cs typeface="Lato Light"/>
              <a:sym typeface="Lato Light"/>
            </a:endParaRPr>
          </a:p>
        </p:txBody>
      </p:sp>
    </p:spTree>
    <p:extLst>
      <p:ext uri="{BB962C8B-B14F-4D97-AF65-F5344CB8AC3E}">
        <p14:creationId xmlns:p14="http://schemas.microsoft.com/office/powerpoint/2010/main" val="552625208"/>
      </p:ext>
    </p:extLst>
  </p:cSld>
  <p:clrMapOvr>
    <a:masterClrMapping/>
  </p:clrMapOvr>
  <p:extLst>
    <p:ext uri="{DCECCB84-F9BA-43D5-87BE-67443E8EF086}">
      <p15:sldGuideLst xmlns:p15="http://schemas.microsoft.com/office/powerpoint/2012/main">
        <p15:guide id="1" orient="horz" pos="120">
          <p15:clr>
            <a:srgbClr val="FBAE40"/>
          </p15:clr>
        </p15:guide>
        <p15:guide id="2" pos="3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reak slide">
    <p:spTree>
      <p:nvGrpSpPr>
        <p:cNvPr id="1" name=""/>
        <p:cNvGrpSpPr/>
        <p:nvPr/>
      </p:nvGrpSpPr>
      <p:grpSpPr>
        <a:xfrm>
          <a:off x="0" y="0"/>
          <a:ext cx="0" cy="0"/>
          <a:chOff x="0" y="0"/>
          <a:chExt cx="0" cy="0"/>
        </a:xfrm>
      </p:grpSpPr>
      <p:pic>
        <p:nvPicPr>
          <p:cNvPr id="130" name="Picture 8" descr="Picture 8"/>
          <p:cNvPicPr>
            <a:picLocks noChangeAspect="1"/>
          </p:cNvPicPr>
          <p:nvPr/>
        </p:nvPicPr>
        <p:blipFill>
          <a:blip r:embed="rId2"/>
          <a:stretch>
            <a:fillRect/>
          </a:stretch>
        </p:blipFill>
        <p:spPr>
          <a:xfrm>
            <a:off x="11037707" y="6491906"/>
            <a:ext cx="903899" cy="281591"/>
          </a:xfrm>
          <a:prstGeom prst="rect">
            <a:avLst/>
          </a:prstGeom>
          <a:ln w="12700">
            <a:miter lim="400000"/>
          </a:ln>
        </p:spPr>
      </p:pic>
      <p:sp>
        <p:nvSpPr>
          <p:cNvPr id="132" name="Rectangle"/>
          <p:cNvSpPr/>
          <p:nvPr/>
        </p:nvSpPr>
        <p:spPr>
          <a:xfrm>
            <a:off x="0" y="-1"/>
            <a:ext cx="12192005" cy="6858001"/>
          </a:xfrm>
          <a:prstGeom prst="rect">
            <a:avLst/>
          </a:prstGeom>
          <a:solidFill>
            <a:srgbClr val="252D3D"/>
          </a:solidFill>
          <a:ln w="12700">
            <a:miter lim="400000"/>
          </a:ln>
        </p:spPr>
        <p:txBody>
          <a:bodyPr lIns="45719" rIns="45719" anchor="ctr"/>
          <a:lstStyle/>
          <a:p>
            <a:pPr algn="ctr">
              <a:defRPr>
                <a:solidFill>
                  <a:srgbClr val="FFFFFF"/>
                </a:solidFill>
              </a:defRPr>
            </a:pPr>
            <a:endParaRPr/>
          </a:p>
        </p:txBody>
      </p:sp>
      <p:sp>
        <p:nvSpPr>
          <p:cNvPr id="133" name="Title Text"/>
          <p:cNvSpPr txBox="1">
            <a:spLocks noGrp="1"/>
          </p:cNvSpPr>
          <p:nvPr>
            <p:ph type="title"/>
          </p:nvPr>
        </p:nvSpPr>
        <p:spPr>
          <a:xfrm>
            <a:off x="838200" y="2823149"/>
            <a:ext cx="10515600" cy="710050"/>
          </a:xfrm>
          <a:prstGeom prst="rect">
            <a:avLst/>
          </a:prstGeom>
        </p:spPr>
        <p:txBody>
          <a:bodyPr/>
          <a:lstStyle>
            <a:lvl1pPr algn="ctr">
              <a:defRPr sz="2800">
                <a:solidFill>
                  <a:srgbClr val="FFFFFF"/>
                </a:solidFill>
              </a:defRPr>
            </a:lvl1pPr>
          </a:lstStyle>
          <a:p>
            <a:r>
              <a:t>Title Text</a:t>
            </a:r>
          </a:p>
        </p:txBody>
      </p:sp>
      <p:pic>
        <p:nvPicPr>
          <p:cNvPr id="134" name="Picture 5" descr="Picture 5"/>
          <p:cNvPicPr>
            <a:picLocks noChangeAspect="1"/>
          </p:cNvPicPr>
          <p:nvPr/>
        </p:nvPicPr>
        <p:blipFill>
          <a:blip r:embed="rId3"/>
          <a:stretch>
            <a:fillRect/>
          </a:stretch>
        </p:blipFill>
        <p:spPr>
          <a:xfrm>
            <a:off x="838200" y="606420"/>
            <a:ext cx="1546578" cy="475574"/>
          </a:xfrm>
          <a:prstGeom prst="rect">
            <a:avLst/>
          </a:prstGeom>
          <a:ln w="12700">
            <a:miter lim="400000"/>
          </a:ln>
        </p:spPr>
      </p:pic>
      <p:pic>
        <p:nvPicPr>
          <p:cNvPr id="135" name="Picture 8" descr="Picture 8"/>
          <p:cNvPicPr>
            <a:picLocks noChangeAspect="1"/>
          </p:cNvPicPr>
          <p:nvPr/>
        </p:nvPicPr>
        <p:blipFill>
          <a:blip r:embed="rId2"/>
          <a:stretch>
            <a:fillRect/>
          </a:stretch>
        </p:blipFill>
        <p:spPr>
          <a:xfrm>
            <a:off x="11037707" y="6491906"/>
            <a:ext cx="903899" cy="281591"/>
          </a:xfrm>
          <a:prstGeom prst="rect">
            <a:avLst/>
          </a:prstGeom>
          <a:ln w="12700">
            <a:miter lim="400000"/>
          </a:ln>
        </p:spPr>
      </p:pic>
      <p:sp>
        <p:nvSpPr>
          <p:cNvPr id="12" name="Google Shape;15;p2">
            <a:extLst>
              <a:ext uri="{FF2B5EF4-FFF2-40B4-BE49-F238E27FC236}">
                <a16:creationId xmlns:a16="http://schemas.microsoft.com/office/drawing/2014/main" id="{DD924C31-F7CA-744D-AA34-32E5F655EBC6}"/>
              </a:ext>
            </a:extLst>
          </p:cNvPr>
          <p:cNvSpPr/>
          <p:nvPr userDrawn="1"/>
        </p:nvSpPr>
        <p:spPr>
          <a:xfrm>
            <a:off x="0" y="5890986"/>
            <a:ext cx="12192000" cy="974400"/>
          </a:xfrm>
          <a:prstGeom prst="rect">
            <a:avLst/>
          </a:prstGeom>
          <a:solidFill>
            <a:srgbClr val="24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ato"/>
              <a:ea typeface="Lato"/>
              <a:cs typeface="Lato"/>
              <a:sym typeface="Lato"/>
            </a:endParaRPr>
          </a:p>
        </p:txBody>
      </p:sp>
    </p:spTree>
    <p:extLst>
      <p:ext uri="{BB962C8B-B14F-4D97-AF65-F5344CB8AC3E}">
        <p14:creationId xmlns:p14="http://schemas.microsoft.com/office/powerpoint/2010/main" val="193749161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1" name="Google Shape;51;p14"/>
          <p:cNvSpPr txBox="1">
            <a:spLocks noGrp="1"/>
          </p:cNvSpPr>
          <p:nvPr>
            <p:ph type="body" idx="1"/>
          </p:nvPr>
        </p:nvSpPr>
        <p:spPr>
          <a:xfrm>
            <a:off x="415600" y="1536633"/>
            <a:ext cx="11360800" cy="4555200"/>
          </a:xfrm>
          <a:prstGeom prst="rect">
            <a:avLst/>
          </a:prstGeom>
        </p:spPr>
        <p:txBody>
          <a:bodyPr spcFirstLastPara="1" wrap="square" lIns="68575" tIns="34275" rIns="68575" bIns="34275" anchor="t" anchorCtr="0">
            <a:noAutofit/>
          </a:bodyPr>
          <a:lstStyle>
            <a:lvl1pPr marL="609585" lvl="0" indent="-482588" rtl="0">
              <a:spcBef>
                <a:spcPts val="1067"/>
              </a:spcBef>
              <a:spcAft>
                <a:spcPts val="0"/>
              </a:spcAft>
              <a:buSzPts val="2100"/>
              <a:buChar char="•"/>
              <a:defRPr/>
            </a:lvl1pPr>
            <a:lvl2pPr marL="1219170" lvl="1" indent="-457189" rtl="0">
              <a:spcBef>
                <a:spcPts val="533"/>
              </a:spcBef>
              <a:spcAft>
                <a:spcPts val="0"/>
              </a:spcAft>
              <a:buSzPts val="1800"/>
              <a:buChar char="•"/>
              <a:defRPr/>
            </a:lvl2pPr>
            <a:lvl3pPr marL="1828754" lvl="2" indent="-431789" rtl="0">
              <a:spcBef>
                <a:spcPts val="533"/>
              </a:spcBef>
              <a:spcAft>
                <a:spcPts val="0"/>
              </a:spcAft>
              <a:buSzPts val="1500"/>
              <a:buChar char="•"/>
              <a:defRPr/>
            </a:lvl3pPr>
            <a:lvl4pPr marL="2438339" lvl="3" indent="-423323" rtl="0">
              <a:spcBef>
                <a:spcPts val="533"/>
              </a:spcBef>
              <a:spcAft>
                <a:spcPts val="0"/>
              </a:spcAft>
              <a:buSzPts val="1400"/>
              <a:buChar char="•"/>
              <a:defRPr/>
            </a:lvl4pPr>
            <a:lvl5pPr marL="3047924" lvl="4" indent="-423323" rtl="0">
              <a:spcBef>
                <a:spcPts val="533"/>
              </a:spcBef>
              <a:spcAft>
                <a:spcPts val="0"/>
              </a:spcAft>
              <a:buSzPts val="1400"/>
              <a:buChar char="•"/>
              <a:defRPr/>
            </a:lvl5pPr>
            <a:lvl6pPr marL="3657509" lvl="5" indent="-423323" rtl="0">
              <a:spcBef>
                <a:spcPts val="533"/>
              </a:spcBef>
              <a:spcAft>
                <a:spcPts val="0"/>
              </a:spcAft>
              <a:buSzPts val="1400"/>
              <a:buChar char="•"/>
              <a:defRPr/>
            </a:lvl6pPr>
            <a:lvl7pPr marL="4267093" lvl="6" indent="-423323" rtl="0">
              <a:spcBef>
                <a:spcPts val="533"/>
              </a:spcBef>
              <a:spcAft>
                <a:spcPts val="0"/>
              </a:spcAft>
              <a:buSzPts val="1400"/>
              <a:buChar char="•"/>
              <a:defRPr/>
            </a:lvl7pPr>
            <a:lvl8pPr marL="4876678" lvl="7" indent="-423323" rtl="0">
              <a:spcBef>
                <a:spcPts val="533"/>
              </a:spcBef>
              <a:spcAft>
                <a:spcPts val="0"/>
              </a:spcAft>
              <a:buSzPts val="1400"/>
              <a:buChar char="•"/>
              <a:defRPr/>
            </a:lvl8pPr>
            <a:lvl9pPr marL="5486263" lvl="8" indent="-423323" rtl="0">
              <a:spcBef>
                <a:spcPts val="533"/>
              </a:spcBef>
              <a:spcAft>
                <a:spcPts val="0"/>
              </a:spcAft>
              <a:buSzPts val="1400"/>
              <a:buChar char="•"/>
              <a:defRPr/>
            </a:lvl9pPr>
          </a:lstStyle>
          <a:p>
            <a:endParaRPr/>
          </a:p>
        </p:txBody>
      </p:sp>
      <p:sp>
        <p:nvSpPr>
          <p:cNvPr id="52" name="Google Shape;52;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53776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reak">
  <p:cSld name="1_Break">
    <p:bg>
      <p:bgPr>
        <a:gradFill>
          <a:gsLst>
            <a:gs pos="0">
              <a:srgbClr val="205495"/>
            </a:gs>
            <a:gs pos="37000">
              <a:schemeClr val="accent1"/>
            </a:gs>
            <a:gs pos="100000">
              <a:srgbClr val="7AA8E2"/>
            </a:gs>
          </a:gsLst>
          <a:lin ang="16200038" scaled="0"/>
        </a:grad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a:off x="1524000" y="2235200"/>
            <a:ext cx="9144000" cy="2387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lt2"/>
              </a:buClr>
              <a:buSzPts val="4500"/>
              <a:buFont typeface="Lato Light"/>
              <a:buNone/>
              <a:defRPr sz="60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extLst>
      <p:ext uri="{BB962C8B-B14F-4D97-AF65-F5344CB8AC3E}">
        <p14:creationId xmlns:p14="http://schemas.microsoft.com/office/powerpoint/2010/main" val="3207469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66"/>
        <p:cNvGrpSpPr/>
        <p:nvPr/>
      </p:nvGrpSpPr>
      <p:grpSpPr>
        <a:xfrm>
          <a:off x="0" y="0"/>
          <a:ext cx="0" cy="0"/>
          <a:chOff x="0" y="0"/>
          <a:chExt cx="0" cy="0"/>
        </a:xfrm>
      </p:grpSpPr>
      <p:pic>
        <p:nvPicPr>
          <p:cNvPr id="67" name="Google Shape;67;p18"/>
          <p:cNvPicPr preferRelativeResize="0"/>
          <p:nvPr/>
        </p:nvPicPr>
        <p:blipFill rotWithShape="1">
          <a:blip r:embed="rId2">
            <a:alphaModFix/>
          </a:blip>
          <a:srcRect/>
          <a:stretch/>
        </p:blipFill>
        <p:spPr>
          <a:xfrm>
            <a:off x="10807700" y="6364289"/>
            <a:ext cx="974725" cy="303212"/>
          </a:xfrm>
          <a:prstGeom prst="rect">
            <a:avLst/>
          </a:prstGeom>
          <a:noFill/>
          <a:ln>
            <a:noFill/>
          </a:ln>
        </p:spPr>
      </p:pic>
      <p:sp>
        <p:nvSpPr>
          <p:cNvPr id="68" name="Google Shape;68;p18"/>
          <p:cNvSpPr/>
          <p:nvPr/>
        </p:nvSpPr>
        <p:spPr>
          <a:xfrm>
            <a:off x="5767388" y="1055688"/>
            <a:ext cx="657200" cy="28400"/>
          </a:xfrm>
          <a:prstGeom prst="rect">
            <a:avLst/>
          </a:prstGeom>
          <a:solidFill>
            <a:srgbClr val="4C8AD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69" name="Google Shape;69;p18"/>
          <p:cNvSpPr txBox="1"/>
          <p:nvPr/>
        </p:nvSpPr>
        <p:spPr>
          <a:xfrm>
            <a:off x="3900488" y="2257425"/>
            <a:ext cx="184400" cy="3684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endParaRPr sz="1867" b="0" i="0" u="none" strike="noStrike" cap="none">
              <a:solidFill>
                <a:schemeClr val="dk1"/>
              </a:solidFill>
              <a:latin typeface="Calibri"/>
              <a:ea typeface="Calibri"/>
              <a:cs typeface="Calibri"/>
              <a:sym typeface="Calibri"/>
            </a:endParaRPr>
          </a:p>
        </p:txBody>
      </p:sp>
      <p:sp>
        <p:nvSpPr>
          <p:cNvPr id="70" name="Google Shape;70;p18"/>
          <p:cNvSpPr txBox="1">
            <a:spLocks noGrp="1"/>
          </p:cNvSpPr>
          <p:nvPr>
            <p:ph type="title"/>
          </p:nvPr>
        </p:nvSpPr>
        <p:spPr>
          <a:xfrm>
            <a:off x="838200" y="475664"/>
            <a:ext cx="10515600" cy="5188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SzPts val="3300"/>
              <a:buNone/>
              <a:defRPr sz="3333" b="0" i="0" u="none" strike="noStrike" cap="none">
                <a:solidFill>
                  <a:srgbClr val="4C8AD6"/>
                </a:solidFill>
                <a:latin typeface="Lato Light"/>
                <a:ea typeface="Lato Light"/>
                <a:cs typeface="Lato Light"/>
                <a:sym typeface="Lato Light"/>
              </a:defRPr>
            </a:lvl1pPr>
            <a:lvl2pPr marR="0" lvl="1" algn="l"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9pPr>
          </a:lstStyle>
          <a:p>
            <a:endParaRPr/>
          </a:p>
        </p:txBody>
      </p:sp>
      <p:sp>
        <p:nvSpPr>
          <p:cNvPr id="71" name="Google Shape;71;p18"/>
          <p:cNvSpPr txBox="1">
            <a:spLocks noGrp="1"/>
          </p:cNvSpPr>
          <p:nvPr>
            <p:ph type="body" idx="1"/>
          </p:nvPr>
        </p:nvSpPr>
        <p:spPr>
          <a:xfrm>
            <a:off x="838200" y="2562356"/>
            <a:ext cx="5192000" cy="38292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150000"/>
              </a:lnSpc>
              <a:spcBef>
                <a:spcPts val="1067"/>
              </a:spcBef>
              <a:spcAft>
                <a:spcPts val="0"/>
              </a:spcAft>
              <a:buClr>
                <a:schemeClr val="dk1"/>
              </a:buClr>
              <a:buSzPts val="1100"/>
              <a:buFont typeface="Arial"/>
              <a:buNone/>
              <a:defRPr sz="1467" b="0" i="0" u="none" strike="noStrike" cap="none">
                <a:solidFill>
                  <a:schemeClr val="dk1"/>
                </a:solidFill>
                <a:latin typeface="Lato Light"/>
                <a:ea typeface="Lato Light"/>
                <a:cs typeface="Lato Light"/>
                <a:sym typeface="Lato Light"/>
              </a:defRPr>
            </a:lvl1pPr>
            <a:lvl2pPr marL="1219170" marR="0" lvl="1" indent="-397923" algn="l" rtl="0">
              <a:lnSpc>
                <a:spcPct val="150000"/>
              </a:lnSpc>
              <a:spcBef>
                <a:spcPts val="533"/>
              </a:spcBef>
              <a:spcAft>
                <a:spcPts val="0"/>
              </a:spcAft>
              <a:buClr>
                <a:schemeClr val="dk1"/>
              </a:buClr>
              <a:buSzPts val="1100"/>
              <a:buFont typeface="Arial"/>
              <a:buChar char="•"/>
              <a:defRPr sz="1467" b="0" i="0" u="none" strike="noStrike" cap="none">
                <a:solidFill>
                  <a:schemeClr val="dk1"/>
                </a:solidFill>
                <a:latin typeface="Lato Light"/>
                <a:ea typeface="Lato Light"/>
                <a:cs typeface="Lato Light"/>
                <a:sym typeface="Lato Light"/>
              </a:defRPr>
            </a:lvl2pPr>
            <a:lvl3pPr marL="1828754" marR="0" lvl="2" indent="-397923" algn="l" rtl="0">
              <a:lnSpc>
                <a:spcPct val="150000"/>
              </a:lnSpc>
              <a:spcBef>
                <a:spcPts val="533"/>
              </a:spcBef>
              <a:spcAft>
                <a:spcPts val="0"/>
              </a:spcAft>
              <a:buClr>
                <a:schemeClr val="dk1"/>
              </a:buClr>
              <a:buSzPts val="1100"/>
              <a:buFont typeface="Arial"/>
              <a:buChar char="•"/>
              <a:defRPr sz="1467" b="0" i="0" u="none" strike="noStrike" cap="none">
                <a:solidFill>
                  <a:schemeClr val="dk1"/>
                </a:solidFill>
                <a:latin typeface="Lato Light"/>
                <a:ea typeface="Lato Light"/>
                <a:cs typeface="Lato Light"/>
                <a:sym typeface="Lato Light"/>
              </a:defRPr>
            </a:lvl3pPr>
            <a:lvl4pPr marL="2438339" marR="0" lvl="3" indent="-397923" algn="l" rtl="0">
              <a:lnSpc>
                <a:spcPct val="150000"/>
              </a:lnSpc>
              <a:spcBef>
                <a:spcPts val="533"/>
              </a:spcBef>
              <a:spcAft>
                <a:spcPts val="0"/>
              </a:spcAft>
              <a:buClr>
                <a:schemeClr val="dk1"/>
              </a:buClr>
              <a:buSzPts val="1100"/>
              <a:buFont typeface="Arial"/>
              <a:buChar char="•"/>
              <a:defRPr sz="1467" b="0" i="0" u="none" strike="noStrike" cap="none">
                <a:solidFill>
                  <a:schemeClr val="dk1"/>
                </a:solidFill>
                <a:latin typeface="Lato Light"/>
                <a:ea typeface="Lato Light"/>
                <a:cs typeface="Lato Light"/>
                <a:sym typeface="Lato Light"/>
              </a:defRPr>
            </a:lvl4pPr>
            <a:lvl5pPr marL="3047924" marR="0" lvl="4" indent="-397923" algn="l" rtl="0">
              <a:lnSpc>
                <a:spcPct val="150000"/>
              </a:lnSpc>
              <a:spcBef>
                <a:spcPts val="533"/>
              </a:spcBef>
              <a:spcAft>
                <a:spcPts val="0"/>
              </a:spcAft>
              <a:buClr>
                <a:schemeClr val="dk1"/>
              </a:buClr>
              <a:buSzPts val="1100"/>
              <a:buFont typeface="Arial"/>
              <a:buChar char="•"/>
              <a:defRPr sz="1467" b="0" i="0" u="none" strike="noStrike" cap="none">
                <a:solidFill>
                  <a:schemeClr val="dk1"/>
                </a:solidFill>
                <a:latin typeface="Lato Light"/>
                <a:ea typeface="Lato Light"/>
                <a:cs typeface="Lato Light"/>
                <a:sym typeface="Lato Light"/>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2" name="Google Shape;72;p18"/>
          <p:cNvSpPr txBox="1">
            <a:spLocks noGrp="1"/>
          </p:cNvSpPr>
          <p:nvPr>
            <p:ph type="body" idx="2"/>
          </p:nvPr>
        </p:nvSpPr>
        <p:spPr>
          <a:xfrm>
            <a:off x="838200" y="2077473"/>
            <a:ext cx="5192800" cy="3480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90000"/>
              </a:lnSpc>
              <a:spcBef>
                <a:spcPts val="1067"/>
              </a:spcBef>
              <a:spcAft>
                <a:spcPts val="0"/>
              </a:spcAft>
              <a:buClr>
                <a:srgbClr val="4C8AD6"/>
              </a:buClr>
              <a:buSzPts val="1500"/>
              <a:buFont typeface="Arial"/>
              <a:buNone/>
              <a:defRPr sz="2000" b="1" i="0" u="none" strike="noStrike" cap="none">
                <a:solidFill>
                  <a:srgbClr val="4C8AD6"/>
                </a:solidFill>
                <a:latin typeface="Lato"/>
                <a:ea typeface="Lato"/>
                <a:cs typeface="Lato"/>
                <a:sym typeface="Lato"/>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3" name="Google Shape;73;p18"/>
          <p:cNvSpPr txBox="1">
            <a:spLocks noGrp="1"/>
          </p:cNvSpPr>
          <p:nvPr>
            <p:ph type="body" idx="3"/>
          </p:nvPr>
        </p:nvSpPr>
        <p:spPr>
          <a:xfrm>
            <a:off x="7382719" y="2077473"/>
            <a:ext cx="3185200" cy="3480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90000"/>
              </a:lnSpc>
              <a:spcBef>
                <a:spcPts val="1067"/>
              </a:spcBef>
              <a:spcAft>
                <a:spcPts val="0"/>
              </a:spcAft>
              <a:buClr>
                <a:srgbClr val="4C8AD6"/>
              </a:buClr>
              <a:buSzPts val="1500"/>
              <a:buFont typeface="Arial"/>
              <a:buNone/>
              <a:defRPr sz="2000" b="1" i="0" u="none" strike="noStrike" cap="none">
                <a:solidFill>
                  <a:srgbClr val="4C8AD6"/>
                </a:solidFill>
                <a:latin typeface="Lato"/>
                <a:ea typeface="Lato"/>
                <a:cs typeface="Lato"/>
                <a:sym typeface="Lato"/>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4" name="Google Shape;74;p18"/>
          <p:cNvSpPr txBox="1">
            <a:spLocks noGrp="1"/>
          </p:cNvSpPr>
          <p:nvPr>
            <p:ph type="body" idx="4"/>
          </p:nvPr>
        </p:nvSpPr>
        <p:spPr>
          <a:xfrm>
            <a:off x="7382719" y="2605968"/>
            <a:ext cx="3185200" cy="3480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90000"/>
              </a:lnSpc>
              <a:spcBef>
                <a:spcPts val="1067"/>
              </a:spcBef>
              <a:spcAft>
                <a:spcPts val="0"/>
              </a:spcAft>
              <a:buClr>
                <a:srgbClr val="4C8AD6"/>
              </a:buClr>
              <a:buSzPts val="1400"/>
              <a:buFont typeface="Arial"/>
              <a:buNone/>
              <a:defRPr sz="1867" b="1" i="0" u="none" strike="noStrike" cap="none">
                <a:solidFill>
                  <a:srgbClr val="4C8AD6"/>
                </a:solidFill>
                <a:latin typeface="Lato"/>
                <a:ea typeface="Lato"/>
                <a:cs typeface="Lato"/>
                <a:sym typeface="Lato"/>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5" name="Google Shape;75;p18"/>
          <p:cNvSpPr txBox="1">
            <a:spLocks noGrp="1"/>
          </p:cNvSpPr>
          <p:nvPr>
            <p:ph type="body" idx="5"/>
          </p:nvPr>
        </p:nvSpPr>
        <p:spPr>
          <a:xfrm>
            <a:off x="7382719" y="3112188"/>
            <a:ext cx="3185200" cy="3480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90000"/>
              </a:lnSpc>
              <a:spcBef>
                <a:spcPts val="1067"/>
              </a:spcBef>
              <a:spcAft>
                <a:spcPts val="0"/>
              </a:spcAft>
              <a:buClr>
                <a:srgbClr val="4C8AD6"/>
              </a:buClr>
              <a:buSzPts val="1200"/>
              <a:buFont typeface="Arial"/>
              <a:buNone/>
              <a:defRPr sz="1600" b="1" i="0" u="none" strike="noStrike" cap="none">
                <a:solidFill>
                  <a:srgbClr val="4C8AD6"/>
                </a:solidFill>
                <a:latin typeface="Lato"/>
                <a:ea typeface="Lato"/>
                <a:cs typeface="Lato"/>
                <a:sym typeface="Lato"/>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76" name="Google Shape;76;p18"/>
          <p:cNvSpPr txBox="1">
            <a:spLocks noGrp="1"/>
          </p:cNvSpPr>
          <p:nvPr>
            <p:ph type="body" idx="6"/>
          </p:nvPr>
        </p:nvSpPr>
        <p:spPr>
          <a:xfrm>
            <a:off x="7382719" y="3618408"/>
            <a:ext cx="2910000" cy="397600"/>
          </a:xfrm>
          <a:prstGeom prst="rect">
            <a:avLst/>
          </a:prstGeom>
          <a:noFill/>
          <a:ln>
            <a:noFill/>
          </a:ln>
        </p:spPr>
        <p:txBody>
          <a:bodyPr spcFirstLastPara="1" wrap="square" lIns="68575" tIns="34275" rIns="68575" bIns="34275" anchor="t" anchorCtr="0">
            <a:noAutofit/>
          </a:bodyPr>
          <a:lstStyle>
            <a:lvl1pPr marL="609585" marR="0" lvl="0" indent="-304792" algn="l" rtl="0">
              <a:lnSpc>
                <a:spcPct val="150000"/>
              </a:lnSpc>
              <a:spcBef>
                <a:spcPts val="1067"/>
              </a:spcBef>
              <a:spcAft>
                <a:spcPts val="0"/>
              </a:spcAft>
              <a:buClr>
                <a:schemeClr val="dk1"/>
              </a:buClr>
              <a:buSzPts val="1100"/>
              <a:buFont typeface="Arial"/>
              <a:buNone/>
              <a:defRPr sz="1467" b="0" i="0" u="none" strike="noStrike" cap="none">
                <a:solidFill>
                  <a:schemeClr val="dk1"/>
                </a:solidFill>
                <a:latin typeface="Lato Light"/>
                <a:ea typeface="Lato Light"/>
                <a:cs typeface="Lato Light"/>
                <a:sym typeface="Lato Light"/>
              </a:defRPr>
            </a:lvl1pPr>
            <a:lvl2pPr marL="1219170" marR="0" lvl="1" indent="-397923" algn="l" rtl="0">
              <a:lnSpc>
                <a:spcPct val="150000"/>
              </a:lnSpc>
              <a:spcBef>
                <a:spcPts val="533"/>
              </a:spcBef>
              <a:spcAft>
                <a:spcPts val="0"/>
              </a:spcAft>
              <a:buClr>
                <a:schemeClr val="dk1"/>
              </a:buClr>
              <a:buSzPts val="1100"/>
              <a:buFont typeface="Arial"/>
              <a:buChar char="•"/>
              <a:defRPr sz="1467" b="0" i="0" u="none" strike="noStrike" cap="none">
                <a:solidFill>
                  <a:schemeClr val="dk1"/>
                </a:solidFill>
                <a:latin typeface="Lato Light"/>
                <a:ea typeface="Lato Light"/>
                <a:cs typeface="Lato Light"/>
                <a:sym typeface="Lato Light"/>
              </a:defRPr>
            </a:lvl2pPr>
            <a:lvl3pPr marL="1828754" marR="0" lvl="2" indent="-397923" algn="l" rtl="0">
              <a:lnSpc>
                <a:spcPct val="150000"/>
              </a:lnSpc>
              <a:spcBef>
                <a:spcPts val="533"/>
              </a:spcBef>
              <a:spcAft>
                <a:spcPts val="0"/>
              </a:spcAft>
              <a:buClr>
                <a:schemeClr val="dk1"/>
              </a:buClr>
              <a:buSzPts val="1100"/>
              <a:buFont typeface="Arial"/>
              <a:buChar char="•"/>
              <a:defRPr sz="1467" b="0" i="0" u="none" strike="noStrike" cap="none">
                <a:solidFill>
                  <a:schemeClr val="dk1"/>
                </a:solidFill>
                <a:latin typeface="Lato Light"/>
                <a:ea typeface="Lato Light"/>
                <a:cs typeface="Lato Light"/>
                <a:sym typeface="Lato Light"/>
              </a:defRPr>
            </a:lvl3pPr>
            <a:lvl4pPr marL="2438339" marR="0" lvl="3" indent="-397923" algn="l" rtl="0">
              <a:lnSpc>
                <a:spcPct val="150000"/>
              </a:lnSpc>
              <a:spcBef>
                <a:spcPts val="533"/>
              </a:spcBef>
              <a:spcAft>
                <a:spcPts val="0"/>
              </a:spcAft>
              <a:buClr>
                <a:schemeClr val="dk1"/>
              </a:buClr>
              <a:buSzPts val="1100"/>
              <a:buFont typeface="Arial"/>
              <a:buChar char="•"/>
              <a:defRPr sz="1467" b="0" i="0" u="none" strike="noStrike" cap="none">
                <a:solidFill>
                  <a:schemeClr val="dk1"/>
                </a:solidFill>
                <a:latin typeface="Lato Light"/>
                <a:ea typeface="Lato Light"/>
                <a:cs typeface="Lato Light"/>
                <a:sym typeface="Lato Light"/>
              </a:defRPr>
            </a:lvl4pPr>
            <a:lvl5pPr marL="3047924" marR="0" lvl="4" indent="-397923" algn="l" rtl="0">
              <a:lnSpc>
                <a:spcPct val="150000"/>
              </a:lnSpc>
              <a:spcBef>
                <a:spcPts val="533"/>
              </a:spcBef>
              <a:spcAft>
                <a:spcPts val="0"/>
              </a:spcAft>
              <a:buClr>
                <a:schemeClr val="dk1"/>
              </a:buClr>
              <a:buSzPts val="1100"/>
              <a:buFont typeface="Arial"/>
              <a:buChar char="•"/>
              <a:defRPr sz="1467" b="0" i="0" u="none" strike="noStrike" cap="none">
                <a:solidFill>
                  <a:schemeClr val="dk1"/>
                </a:solidFill>
                <a:latin typeface="Lato Light"/>
                <a:ea typeface="Lato Light"/>
                <a:cs typeface="Lato Light"/>
                <a:sym typeface="Lato Light"/>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02983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96348" y="365126"/>
            <a:ext cx="10999200" cy="801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Lato Light"/>
              <a:buNone/>
              <a:defRPr sz="4400" b="0" i="0" u="none" strike="noStrike" cap="none">
                <a:solidFill>
                  <a:schemeClr val="dk1"/>
                </a:solidFill>
                <a:latin typeface="Lato Light"/>
                <a:ea typeface="Lato Light"/>
                <a:cs typeface="Lato Light"/>
                <a:sym typeface="Lato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596347" y="1338470"/>
            <a:ext cx="10999200" cy="48384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2" name="Google Shape;12;p1"/>
          <p:cNvPicPr preferRelativeResize="0"/>
          <p:nvPr/>
        </p:nvPicPr>
        <p:blipFill rotWithShape="1">
          <a:blip r:embed="rId11">
            <a:alphaModFix/>
          </a:blip>
          <a:srcRect/>
          <a:stretch/>
        </p:blipFill>
        <p:spPr>
          <a:xfrm>
            <a:off x="10990707" y="6403851"/>
            <a:ext cx="870685" cy="270122"/>
          </a:xfrm>
          <a:prstGeom prst="rect">
            <a:avLst/>
          </a:prstGeom>
          <a:noFill/>
          <a:ln>
            <a:noFill/>
          </a:ln>
        </p:spPr>
      </p:pic>
      <p:sp>
        <p:nvSpPr>
          <p:cNvPr id="13" name="Google Shape;13;p1"/>
          <p:cNvSpPr txBox="1"/>
          <p:nvPr/>
        </p:nvSpPr>
        <p:spPr>
          <a:xfrm>
            <a:off x="330608" y="6356349"/>
            <a:ext cx="27432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dirty="0">
                <a:solidFill>
                  <a:srgbClr val="8B8C90"/>
                </a:solidFill>
                <a:latin typeface="Lato"/>
                <a:ea typeface="Lato"/>
                <a:cs typeface="Lato"/>
                <a:sym typeface="Lato"/>
              </a:rPr>
              <a:t>© 2020 Domino Data Lab, Inc.   |     </a:t>
            </a:r>
            <a:fld id="{00000000-1234-1234-1234-123412341234}" type="slidenum">
              <a:rPr lang="en-US" sz="900" b="0" i="0" u="none" strike="noStrike" cap="none">
                <a:solidFill>
                  <a:srgbClr val="8B8C90"/>
                </a:solidFill>
                <a:latin typeface="Lato"/>
                <a:ea typeface="Lato"/>
                <a:cs typeface="Lato"/>
                <a:sym typeface="Lato"/>
              </a:rPr>
              <a:t>‹#›</a:t>
            </a:fld>
            <a:endParaRPr sz="900" b="0" i="0" u="none" strike="noStrike" cap="none" dirty="0">
              <a:solidFill>
                <a:srgbClr val="8B8C90"/>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7" r:id="rId3"/>
    <p:sldLayoutId id="2147483658" r:id="rId4"/>
    <p:sldLayoutId id="2147483662" r:id="rId5"/>
    <p:sldLayoutId id="2147483663" r:id="rId6"/>
    <p:sldLayoutId id="2147483664" r:id="rId7"/>
    <p:sldLayoutId id="2147483665"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t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seas.upenn.edu/~cis519/fall2017/lectures/01_introduction.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researchgate.net/publication/301325506_Analysis_of_Data_Mining_Techniques_and_its_Application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goo.gl/5Wd2vy" TargetMode="Externa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newscientist.com/article/2166207-discriminating-algorithms-5-times-ai-showed-prejudice/" TargetMode="Externa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c/anomaly-detection-in-cellular-networks/data" TargetMode="External"/><Relationship Id="rId2" Type="http://schemas.openxmlformats.org/officeDocument/2006/relationships/image" Target="../media/image42.tif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towardsdatascience.com/how-to-handle-missing-data-8646b18db0d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becominghuman.ai/demystifying-feature-scaling-baff53e9b3fd" TargetMode="Externa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medium.com/datadriveninvestor/unboxing-outliers-in-machine-learning-d43fe40d88a6"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medium.com/forsk-labs/machine-learning-for-beginners-71c391f327ed" TargetMode="Externa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researchgate.net/publication/319093376_DEEP_GENERATIVE_MODELS_FOR_SYNTHETIC_RETINAL_IMAGE_GENERATION" TargetMode="Externa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scikit-learn.org/stable/tutorial/machine_learning_map/index.html" TargetMode="Externa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s://blog.statsbot.co/machine-learning-algorithms-183cc73197c"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s://medium.com/@ar.ingenious/applying-random-forest-classification-machine-learning-algorithm-from-scratch-with-real-24ff198a1c57"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orkshop.internal-three.domino.tech/u/domino-andrealowe/Getting-Started-in-Data-Science/overvie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dominodatalab.com/en/3.6/reference/runs/Diagnostic_statistics_with_dominostats.json.html"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hyperlink" Target="https://towardsdatascience.com/cross-validation-70289113a072"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596225" y="4352200"/>
            <a:ext cx="11312700" cy="1778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1800"/>
              <a:buFont typeface="Lato Black"/>
              <a:buNone/>
            </a:pPr>
            <a:r>
              <a:rPr lang="en-US" sz="4400" b="0" dirty="0">
                <a:solidFill>
                  <a:schemeClr val="lt1"/>
                </a:solidFill>
                <a:latin typeface="Lato"/>
                <a:ea typeface="Lato"/>
                <a:cs typeface="Lato"/>
                <a:sym typeface="Lato"/>
              </a:rPr>
              <a:t>INTRODUCTION TO MACHINE LEARNING</a:t>
            </a:r>
            <a:endParaRPr sz="4400" b="0" dirty="0">
              <a:solidFill>
                <a:schemeClr val="lt1"/>
              </a:solidFill>
              <a:latin typeface="Lato"/>
              <a:ea typeface="Lato"/>
              <a:cs typeface="Lato"/>
              <a:sym typeface="Lato"/>
            </a:endParaRPr>
          </a:p>
        </p:txBody>
      </p:sp>
      <p:sp>
        <p:nvSpPr>
          <p:cNvPr id="68" name="Google Shape;68;p15"/>
          <p:cNvSpPr txBox="1">
            <a:spLocks noGrp="1"/>
          </p:cNvSpPr>
          <p:nvPr>
            <p:ph type="subTitle" idx="4294967295"/>
          </p:nvPr>
        </p:nvSpPr>
        <p:spPr>
          <a:xfrm>
            <a:off x="582132" y="5866390"/>
            <a:ext cx="7074900" cy="51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42A8F5"/>
              </a:buClr>
              <a:buSzPts val="4600"/>
              <a:buFont typeface="Arial"/>
              <a:buNone/>
            </a:pPr>
            <a:r>
              <a:rPr lang="en-US" dirty="0">
                <a:solidFill>
                  <a:schemeClr val="lt2"/>
                </a:solidFill>
              </a:rPr>
              <a:t>May 18, 2020</a:t>
            </a:r>
            <a:endParaRPr sz="2800" b="0" i="0" u="none" strike="noStrike" cap="none" dirty="0">
              <a:solidFill>
                <a:schemeClr val="lt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744BE-80F2-EF41-AC6A-0002D041FF2C}"/>
              </a:ext>
            </a:extLst>
          </p:cNvPr>
          <p:cNvSpPr>
            <a:spLocks noGrp="1"/>
          </p:cNvSpPr>
          <p:nvPr>
            <p:ph type="title"/>
          </p:nvPr>
        </p:nvSpPr>
        <p:spPr>
          <a:xfrm>
            <a:off x="2835667" y="2865150"/>
            <a:ext cx="6520665" cy="1127700"/>
          </a:xfrm>
        </p:spPr>
        <p:txBody>
          <a:bodyPr/>
          <a:lstStyle/>
          <a:p>
            <a:pPr algn="ctr"/>
            <a:r>
              <a:rPr lang="en-US" dirty="0"/>
              <a:t>The most successful companies </a:t>
            </a:r>
            <a:br>
              <a:rPr lang="en-US" dirty="0"/>
            </a:br>
            <a:r>
              <a:rPr lang="en-US" dirty="0"/>
              <a:t>run their businesses on models</a:t>
            </a:r>
          </a:p>
        </p:txBody>
      </p:sp>
    </p:spTree>
    <p:extLst>
      <p:ext uri="{BB962C8B-B14F-4D97-AF65-F5344CB8AC3E}">
        <p14:creationId xmlns:p14="http://schemas.microsoft.com/office/powerpoint/2010/main" val="1871930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lide Number Placeholder 5"/>
          <p:cNvSpPr txBox="1">
            <a:spLocks noGrp="1"/>
          </p:cNvSpPr>
          <p:nvPr>
            <p:ph type="sldNum" sz="quarter" idx="4294967295"/>
          </p:nvPr>
        </p:nvSpPr>
        <p:spPr>
          <a:xfrm>
            <a:off x="2171700" y="6550362"/>
            <a:ext cx="170434" cy="231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293" name="Slide Number Placeholder 5"/>
          <p:cNvSpPr txBox="1"/>
          <p:nvPr/>
        </p:nvSpPr>
        <p:spPr>
          <a:xfrm>
            <a:off x="323850" y="6517130"/>
            <a:ext cx="164085"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9</a:t>
            </a:r>
          </a:p>
        </p:txBody>
      </p:sp>
      <p:pic>
        <p:nvPicPr>
          <p:cNvPr id="294" name="Picture 1" descr="Picture 1"/>
          <p:cNvPicPr>
            <a:picLocks noChangeAspect="1"/>
          </p:cNvPicPr>
          <p:nvPr/>
        </p:nvPicPr>
        <p:blipFill>
          <a:blip r:embed="rId2"/>
          <a:stretch>
            <a:fillRect/>
          </a:stretch>
        </p:blipFill>
        <p:spPr>
          <a:xfrm>
            <a:off x="-25659" y="-102625"/>
            <a:ext cx="12315475" cy="7697173"/>
          </a:xfrm>
          <a:prstGeom prst="rect">
            <a:avLst/>
          </a:prstGeom>
          <a:ln w="12700">
            <a:miter lim="400000"/>
          </a:ln>
        </p:spPr>
      </p:pic>
    </p:spTree>
    <p:extLst>
      <p:ext uri="{BB962C8B-B14F-4D97-AF65-F5344CB8AC3E}">
        <p14:creationId xmlns:p14="http://schemas.microsoft.com/office/powerpoint/2010/main" val="36514380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lide Number Placeholder 5"/>
          <p:cNvSpPr txBox="1">
            <a:spLocks noGrp="1"/>
          </p:cNvSpPr>
          <p:nvPr>
            <p:ph type="sldNum" sz="quarter" idx="4294967295"/>
          </p:nvPr>
        </p:nvSpPr>
        <p:spPr>
          <a:xfrm>
            <a:off x="2171700" y="6550362"/>
            <a:ext cx="236728" cy="231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297" name="Slide Number Placeholder 5"/>
          <p:cNvSpPr txBox="1"/>
          <p:nvPr/>
        </p:nvSpPr>
        <p:spPr>
          <a:xfrm>
            <a:off x="0" y="0"/>
            <a:ext cx="12700" cy="6502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10</a:t>
            </a:r>
          </a:p>
        </p:txBody>
      </p:sp>
      <p:pic>
        <p:nvPicPr>
          <p:cNvPr id="298" name="Picture 2" descr="Picture 2"/>
          <p:cNvPicPr>
            <a:picLocks noChangeAspect="1"/>
          </p:cNvPicPr>
          <p:nvPr/>
        </p:nvPicPr>
        <p:blipFill>
          <a:blip r:embed="rId2"/>
          <a:stretch>
            <a:fillRect/>
          </a:stretch>
        </p:blipFill>
        <p:spPr>
          <a:xfrm>
            <a:off x="0" y="-22892"/>
            <a:ext cx="12192000" cy="8128001"/>
          </a:xfrm>
          <a:prstGeom prst="rect">
            <a:avLst/>
          </a:prstGeom>
          <a:ln w="12700">
            <a:miter lim="400000"/>
          </a:ln>
        </p:spPr>
      </p:pic>
    </p:spTree>
    <p:extLst>
      <p:ext uri="{BB962C8B-B14F-4D97-AF65-F5344CB8AC3E}">
        <p14:creationId xmlns:p14="http://schemas.microsoft.com/office/powerpoint/2010/main" val="372251453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lide Number Placeholder 5"/>
          <p:cNvSpPr txBox="1">
            <a:spLocks noGrp="1"/>
          </p:cNvSpPr>
          <p:nvPr>
            <p:ph type="sldNum" sz="quarter" idx="4294967295"/>
          </p:nvPr>
        </p:nvSpPr>
        <p:spPr>
          <a:xfrm>
            <a:off x="2171700" y="6550362"/>
            <a:ext cx="236728" cy="231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301" name="Slide Number Placeholder 5"/>
          <p:cNvSpPr txBox="1"/>
          <p:nvPr/>
        </p:nvSpPr>
        <p:spPr>
          <a:xfrm>
            <a:off x="0" y="0"/>
            <a:ext cx="12700" cy="6502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11</a:t>
            </a:r>
          </a:p>
        </p:txBody>
      </p:sp>
      <p:pic>
        <p:nvPicPr>
          <p:cNvPr id="302" name="Picture 5" descr="Picture 5"/>
          <p:cNvPicPr>
            <a:picLocks noChangeAspect="1"/>
          </p:cNvPicPr>
          <p:nvPr/>
        </p:nvPicPr>
        <p:blipFill>
          <a:blip r:embed="rId3"/>
          <a:stretch>
            <a:fillRect/>
          </a:stretch>
        </p:blipFill>
        <p:spPr>
          <a:xfrm>
            <a:off x="0" y="-1848000"/>
            <a:ext cx="12192000" cy="9034275"/>
          </a:xfrm>
          <a:prstGeom prst="rect">
            <a:avLst/>
          </a:prstGeom>
          <a:ln w="12700">
            <a:miter lim="400000"/>
          </a:ln>
        </p:spPr>
      </p:pic>
    </p:spTree>
    <p:extLst>
      <p:ext uri="{BB962C8B-B14F-4D97-AF65-F5344CB8AC3E}">
        <p14:creationId xmlns:p14="http://schemas.microsoft.com/office/powerpoint/2010/main" val="39894316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lide Number Placeholder 5"/>
          <p:cNvSpPr txBox="1"/>
          <p:nvPr/>
        </p:nvSpPr>
        <p:spPr>
          <a:xfrm>
            <a:off x="0" y="0"/>
            <a:ext cx="12700" cy="6502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r>
              <a:t>12</a:t>
            </a:r>
          </a:p>
        </p:txBody>
      </p:sp>
      <p:sp>
        <p:nvSpPr>
          <p:cNvPr id="308" name="TextBox 4"/>
          <p:cNvSpPr txBox="1"/>
          <p:nvPr/>
        </p:nvSpPr>
        <p:spPr>
          <a:xfrm>
            <a:off x="564459" y="2065257"/>
            <a:ext cx="2950585"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1828800">
              <a:defRPr sz="900">
                <a:solidFill>
                  <a:srgbClr val="FFFFFF"/>
                </a:solidFill>
              </a:defRPr>
            </a:lvl1pPr>
          </a:lstStyle>
          <a:p>
            <a:r>
              <a:t>The implications of not becoming a Model-Driven business are existential. </a:t>
            </a:r>
          </a:p>
        </p:txBody>
      </p:sp>
      <p:pic>
        <p:nvPicPr>
          <p:cNvPr id="309" name="Picture 2" descr="Picture 2"/>
          <p:cNvPicPr>
            <a:picLocks noChangeAspect="1"/>
          </p:cNvPicPr>
          <p:nvPr/>
        </p:nvPicPr>
        <p:blipFill>
          <a:blip r:embed="rId3"/>
          <a:stretch>
            <a:fillRect/>
          </a:stretch>
        </p:blipFill>
        <p:spPr>
          <a:xfrm>
            <a:off x="0" y="4119"/>
            <a:ext cx="12192000" cy="6853881"/>
          </a:xfrm>
          <a:prstGeom prst="rect">
            <a:avLst/>
          </a:prstGeom>
          <a:ln w="12700">
            <a:miter lim="400000"/>
          </a:ln>
        </p:spPr>
      </p:pic>
      <p:sp>
        <p:nvSpPr>
          <p:cNvPr id="310" name="TextBox 5"/>
          <p:cNvSpPr txBox="1"/>
          <p:nvPr/>
        </p:nvSpPr>
        <p:spPr>
          <a:xfrm>
            <a:off x="690531" y="1969918"/>
            <a:ext cx="5649025" cy="1767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1828800">
              <a:defRPr sz="3600">
                <a:solidFill>
                  <a:srgbClr val="FFFFFF"/>
                </a:solidFill>
              </a:defRPr>
            </a:lvl1pPr>
          </a:lstStyle>
          <a:p>
            <a:r>
              <a:rPr b="1" dirty="0">
                <a:latin typeface="Lato Black" panose="020F0502020204030203" pitchFamily="34" charset="0"/>
                <a:ea typeface="Lato Black" panose="020F0502020204030203" pitchFamily="34" charset="0"/>
                <a:cs typeface="Lato Black" panose="020F0502020204030203" pitchFamily="34" charset="0"/>
              </a:rPr>
              <a:t>Companies that don’t run their business on models face an existential threat</a:t>
            </a:r>
          </a:p>
        </p:txBody>
      </p:sp>
    </p:spTree>
    <p:extLst>
      <p:ext uri="{BB962C8B-B14F-4D97-AF65-F5344CB8AC3E}">
        <p14:creationId xmlns:p14="http://schemas.microsoft.com/office/powerpoint/2010/main" val="2209196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a:extLst>
              <a:ext uri="{FF2B5EF4-FFF2-40B4-BE49-F238E27FC236}">
                <a16:creationId xmlns:a16="http://schemas.microsoft.com/office/drawing/2014/main" id="{81D65E71-3BC2-1C4E-B444-61947B38AFA1}"/>
              </a:ext>
            </a:extLst>
          </p:cNvPr>
          <p:cNvGrpSpPr/>
          <p:nvPr/>
        </p:nvGrpSpPr>
        <p:grpSpPr>
          <a:xfrm>
            <a:off x="1090747" y="1944440"/>
            <a:ext cx="3984238" cy="2667107"/>
            <a:chOff x="217994" y="0"/>
            <a:chExt cx="3984237" cy="2667106"/>
          </a:xfrm>
        </p:grpSpPr>
        <p:sp>
          <p:nvSpPr>
            <p:cNvPr id="4" name="Oval 3">
              <a:extLst>
                <a:ext uri="{FF2B5EF4-FFF2-40B4-BE49-F238E27FC236}">
                  <a16:creationId xmlns:a16="http://schemas.microsoft.com/office/drawing/2014/main" id="{D0D70A67-F579-834A-8C0F-31CC59E02B45}"/>
                </a:ext>
              </a:extLst>
            </p:cNvPr>
            <p:cNvSpPr/>
            <p:nvPr/>
          </p:nvSpPr>
          <p:spPr>
            <a:xfrm>
              <a:off x="1908661" y="0"/>
              <a:ext cx="602904" cy="602904"/>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sz="3600"/>
              </a:pPr>
              <a:endParaRPr/>
            </a:p>
          </p:txBody>
        </p:sp>
        <p:sp>
          <p:nvSpPr>
            <p:cNvPr id="5" name="TextBox 4">
              <a:extLst>
                <a:ext uri="{FF2B5EF4-FFF2-40B4-BE49-F238E27FC236}">
                  <a16:creationId xmlns:a16="http://schemas.microsoft.com/office/drawing/2014/main" id="{8077631C-C02D-6040-B0C5-5B6B183C49A5}"/>
                </a:ext>
              </a:extLst>
            </p:cNvPr>
            <p:cNvSpPr txBox="1"/>
            <p:nvPr/>
          </p:nvSpPr>
          <p:spPr>
            <a:xfrm>
              <a:off x="1908661" y="14819"/>
              <a:ext cx="622999" cy="535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900">
                  <a:solidFill>
                    <a:srgbClr val="FFFFFF"/>
                  </a:solidFill>
                  <a:latin typeface="Lato Light"/>
                  <a:ea typeface="Lato Light"/>
                  <a:cs typeface="Lato Light"/>
                  <a:sym typeface="Lato Light"/>
                </a:defRPr>
              </a:lvl1pPr>
            </a:lstStyle>
            <a:p>
              <a:r>
                <a:t>1</a:t>
              </a:r>
            </a:p>
          </p:txBody>
        </p:sp>
        <p:sp>
          <p:nvSpPr>
            <p:cNvPr id="6" name="Rectangle 1">
              <a:extLst>
                <a:ext uri="{FF2B5EF4-FFF2-40B4-BE49-F238E27FC236}">
                  <a16:creationId xmlns:a16="http://schemas.microsoft.com/office/drawing/2014/main" id="{88D203B4-FF41-A744-B49C-7EB7768D0003}"/>
                </a:ext>
              </a:extLst>
            </p:cNvPr>
            <p:cNvSpPr txBox="1"/>
            <p:nvPr/>
          </p:nvSpPr>
          <p:spPr>
            <a:xfrm>
              <a:off x="217994" y="1102466"/>
              <a:ext cx="3984238" cy="1564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2400">
                  <a:solidFill>
                    <a:srgbClr val="FFFFFF"/>
                  </a:solidFill>
                  <a:latin typeface="Lato Light"/>
                  <a:ea typeface="Lato Light"/>
                  <a:cs typeface="Lato Light"/>
                  <a:sym typeface="Lato Light"/>
                </a:defRPr>
              </a:pPr>
              <a:r>
                <a:rPr dirty="0">
                  <a:solidFill>
                    <a:srgbClr val="0070C0"/>
                  </a:solidFill>
                  <a:latin typeface="Lato Bold"/>
                  <a:ea typeface="Lato Bold"/>
                  <a:cs typeface="Lato Bold"/>
                  <a:sym typeface="Lato Bold"/>
                </a:rPr>
                <a:t>Breakthroughs</a:t>
              </a:r>
              <a:r>
                <a:rPr dirty="0">
                  <a:solidFill>
                    <a:srgbClr val="0070C0"/>
                  </a:solidFill>
                </a:rPr>
                <a:t> that </a:t>
              </a:r>
              <a:br>
                <a:rPr dirty="0">
                  <a:solidFill>
                    <a:srgbClr val="0070C0"/>
                  </a:solidFill>
                </a:rPr>
              </a:br>
              <a:r>
                <a:rPr dirty="0">
                  <a:solidFill>
                    <a:srgbClr val="0070C0"/>
                  </a:solidFill>
                </a:rPr>
                <a:t>open new revenue streams, expand into new markets, create new products. </a:t>
              </a:r>
            </a:p>
          </p:txBody>
        </p:sp>
      </p:grpSp>
      <p:grpSp>
        <p:nvGrpSpPr>
          <p:cNvPr id="7" name="Group">
            <a:extLst>
              <a:ext uri="{FF2B5EF4-FFF2-40B4-BE49-F238E27FC236}">
                <a16:creationId xmlns:a16="http://schemas.microsoft.com/office/drawing/2014/main" id="{A9906340-A7F2-7840-97F7-815E9C7B7170}"/>
              </a:ext>
            </a:extLst>
          </p:cNvPr>
          <p:cNvGrpSpPr/>
          <p:nvPr/>
        </p:nvGrpSpPr>
        <p:grpSpPr>
          <a:xfrm>
            <a:off x="7030425" y="1959429"/>
            <a:ext cx="3881549" cy="2671010"/>
            <a:chOff x="-25134" y="15161"/>
            <a:chExt cx="3881547" cy="2671009"/>
          </a:xfrm>
        </p:grpSpPr>
        <p:grpSp>
          <p:nvGrpSpPr>
            <p:cNvPr id="8" name="Group">
              <a:extLst>
                <a:ext uri="{FF2B5EF4-FFF2-40B4-BE49-F238E27FC236}">
                  <a16:creationId xmlns:a16="http://schemas.microsoft.com/office/drawing/2014/main" id="{65479C4A-6E9B-DA42-B894-E9CF0CC9CA26}"/>
                </a:ext>
              </a:extLst>
            </p:cNvPr>
            <p:cNvGrpSpPr/>
            <p:nvPr/>
          </p:nvGrpSpPr>
          <p:grpSpPr>
            <a:xfrm>
              <a:off x="1594093" y="15161"/>
              <a:ext cx="622999" cy="602905"/>
              <a:chOff x="-10046" y="15161"/>
              <a:chExt cx="622997" cy="602903"/>
            </a:xfrm>
          </p:grpSpPr>
          <p:sp>
            <p:nvSpPr>
              <p:cNvPr id="10" name="Oval 6">
                <a:extLst>
                  <a:ext uri="{FF2B5EF4-FFF2-40B4-BE49-F238E27FC236}">
                    <a16:creationId xmlns:a16="http://schemas.microsoft.com/office/drawing/2014/main" id="{71305847-058F-B946-A17D-2A0280EB0786}"/>
                  </a:ext>
                </a:extLst>
              </p:cNvPr>
              <p:cNvSpPr/>
              <p:nvPr/>
            </p:nvSpPr>
            <p:spPr>
              <a:xfrm>
                <a:off x="0" y="15161"/>
                <a:ext cx="602904" cy="602905"/>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sz="3600"/>
                </a:pPr>
                <a:endParaRPr/>
              </a:p>
            </p:txBody>
          </p:sp>
          <p:sp>
            <p:nvSpPr>
              <p:cNvPr id="11" name="TextBox 7">
                <a:extLst>
                  <a:ext uri="{FF2B5EF4-FFF2-40B4-BE49-F238E27FC236}">
                    <a16:creationId xmlns:a16="http://schemas.microsoft.com/office/drawing/2014/main" id="{C3E67454-A6A1-8947-A162-8148A83B4B1E}"/>
                  </a:ext>
                </a:extLst>
              </p:cNvPr>
              <p:cNvSpPr txBox="1"/>
              <p:nvPr/>
            </p:nvSpPr>
            <p:spPr>
              <a:xfrm>
                <a:off x="-10047" y="48643"/>
                <a:ext cx="622998" cy="535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2900">
                    <a:solidFill>
                      <a:srgbClr val="FFFFFF"/>
                    </a:solidFill>
                    <a:latin typeface="Lato Light"/>
                    <a:ea typeface="Lato Light"/>
                    <a:cs typeface="Lato Light"/>
                    <a:sym typeface="Lato Light"/>
                  </a:defRPr>
                </a:lvl1pPr>
              </a:lstStyle>
              <a:p>
                <a:r>
                  <a:rPr dirty="0"/>
                  <a:t>2</a:t>
                </a:r>
              </a:p>
            </p:txBody>
          </p:sp>
        </p:grpSp>
        <p:sp>
          <p:nvSpPr>
            <p:cNvPr id="9" name="Rectangle 4">
              <a:extLst>
                <a:ext uri="{FF2B5EF4-FFF2-40B4-BE49-F238E27FC236}">
                  <a16:creationId xmlns:a16="http://schemas.microsoft.com/office/drawing/2014/main" id="{12B67329-0503-0243-AEA5-A5423807DF66}"/>
                </a:ext>
              </a:extLst>
            </p:cNvPr>
            <p:cNvSpPr txBox="1"/>
            <p:nvPr/>
          </p:nvSpPr>
          <p:spPr>
            <a:xfrm>
              <a:off x="-25135" y="1121530"/>
              <a:ext cx="3881549" cy="1564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2400">
                  <a:solidFill>
                    <a:srgbClr val="FFFFFF"/>
                  </a:solidFill>
                  <a:latin typeface="Lato Light"/>
                  <a:ea typeface="Lato Light"/>
                  <a:cs typeface="Lato Light"/>
                  <a:sym typeface="Lato Light"/>
                </a:defRPr>
              </a:pPr>
              <a:r>
                <a:rPr dirty="0">
                  <a:solidFill>
                    <a:srgbClr val="0070C0"/>
                  </a:solidFill>
                  <a:latin typeface="Lato Bold"/>
                  <a:ea typeface="Lato Bold"/>
                  <a:cs typeface="Lato Bold"/>
                  <a:sym typeface="Lato Bold"/>
                </a:rPr>
                <a:t>Operational efficiencies</a:t>
              </a:r>
              <a:r>
                <a:rPr dirty="0">
                  <a:solidFill>
                    <a:srgbClr val="0070C0"/>
                  </a:solidFill>
                </a:rPr>
                <a:t> that compound through constant incremental improvement.</a:t>
              </a:r>
            </a:p>
          </p:txBody>
        </p:sp>
      </p:grpSp>
    </p:spTree>
    <p:extLst>
      <p:ext uri="{BB962C8B-B14F-4D97-AF65-F5344CB8AC3E}">
        <p14:creationId xmlns:p14="http://schemas.microsoft.com/office/powerpoint/2010/main" val="132086889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19619A-ADD8-6640-B1DD-62C8281AEFC1}"/>
              </a:ext>
            </a:extLst>
          </p:cNvPr>
          <p:cNvSpPr txBox="1">
            <a:spLocks noGrp="1"/>
          </p:cNvSpPr>
          <p:nvPr>
            <p:ph type="title"/>
          </p:nvPr>
        </p:nvSpPr>
        <p:spPr>
          <a:xfrm>
            <a:off x="838200" y="2467817"/>
            <a:ext cx="10515600" cy="2109729"/>
          </a:xfrm>
          <a:prstGeom prst="rect">
            <a:avLst/>
          </a:prstGeom>
        </p:spPr>
        <p:txBody>
          <a:bodyPr>
            <a:normAutofit fontScale="90000"/>
          </a:bodyPr>
          <a:lstStyle/>
          <a:p>
            <a:pPr algn="ctr" defTabSz="543153">
              <a:defRPr sz="3564">
                <a:solidFill>
                  <a:srgbClr val="FFFFFF"/>
                </a:solidFill>
                <a:latin typeface="Lato Light"/>
                <a:ea typeface="Lato Light"/>
                <a:cs typeface="Lato Light"/>
                <a:sym typeface="Lato Light"/>
              </a:defRPr>
            </a:pPr>
            <a:r>
              <a:rPr dirty="0">
                <a:latin typeface="Lato" panose="020F0502020204030203" pitchFamily="34" charset="0"/>
                <a:ea typeface="Lato" panose="020F0502020204030203" pitchFamily="34" charset="0"/>
                <a:cs typeface="Lato" panose="020F0502020204030203" pitchFamily="34" charset="0"/>
              </a:rPr>
              <a:t>Many organizations treat data science </a:t>
            </a:r>
            <a:br>
              <a:rPr dirty="0">
                <a:latin typeface="Lato" panose="020F0502020204030203" pitchFamily="34" charset="0"/>
                <a:ea typeface="Lato" panose="020F0502020204030203" pitchFamily="34" charset="0"/>
                <a:cs typeface="Lato" panose="020F0502020204030203" pitchFamily="34" charset="0"/>
              </a:rPr>
            </a:br>
            <a:r>
              <a:rPr dirty="0">
                <a:latin typeface="Lato" panose="020F0502020204030203" pitchFamily="34" charset="0"/>
                <a:ea typeface="Lato" panose="020F0502020204030203" pitchFamily="34" charset="0"/>
                <a:cs typeface="Lato" panose="020F0502020204030203" pitchFamily="34" charset="0"/>
              </a:rPr>
              <a:t>as a technical practice —</a:t>
            </a:r>
            <a:endParaRPr sz="5643" dirty="0">
              <a:solidFill>
                <a:schemeClr val="accent4"/>
              </a:solidFill>
              <a:latin typeface="Lato" panose="020F0502020204030203" pitchFamily="34" charset="0"/>
              <a:ea typeface="Lato" panose="020F0502020204030203" pitchFamily="34" charset="0"/>
              <a:cs typeface="Lato" panose="020F0502020204030203" pitchFamily="34" charset="0"/>
            </a:endParaRPr>
          </a:p>
          <a:p>
            <a:pPr algn="ctr" defTabSz="543153">
              <a:defRPr sz="3564">
                <a:solidFill>
                  <a:srgbClr val="FFFFFF"/>
                </a:solidFill>
                <a:latin typeface="Lato Light"/>
                <a:ea typeface="Lato Light"/>
                <a:cs typeface="Lato Light"/>
                <a:sym typeface="Lato Light"/>
              </a:defRPr>
            </a:pPr>
            <a:endParaRPr sz="5643" dirty="0">
              <a:solidFill>
                <a:schemeClr val="accent4"/>
              </a:solidFill>
              <a:latin typeface="Lato" panose="020F0502020204030203" pitchFamily="34" charset="0"/>
              <a:ea typeface="Lato" panose="020F0502020204030203" pitchFamily="34" charset="0"/>
              <a:cs typeface="Lato" panose="020F0502020204030203" pitchFamily="34" charset="0"/>
            </a:endParaRPr>
          </a:p>
          <a:p>
            <a:pPr algn="ctr" defTabSz="543153">
              <a:defRPr sz="3564">
                <a:solidFill>
                  <a:srgbClr val="FFFFFF"/>
                </a:solidFill>
                <a:latin typeface="Lato Light"/>
                <a:ea typeface="Lato Light"/>
                <a:cs typeface="Lato Light"/>
                <a:sym typeface="Lato Light"/>
              </a:defRPr>
            </a:pPr>
            <a:r>
              <a:rPr dirty="0">
                <a:latin typeface="Lato" panose="020F0502020204030203" pitchFamily="34" charset="0"/>
                <a:ea typeface="Lato" panose="020F0502020204030203" pitchFamily="34" charset="0"/>
                <a:cs typeface="Lato" panose="020F0502020204030203" pitchFamily="34" charset="0"/>
              </a:rPr>
              <a:t>instead of an </a:t>
            </a:r>
            <a:r>
              <a:rPr b="1" dirty="0">
                <a:solidFill>
                  <a:srgbClr val="FFC000"/>
                </a:solidFill>
                <a:latin typeface="Lato Black" panose="020F0502020204030203" pitchFamily="34" charset="0"/>
                <a:ea typeface="Lato Black" panose="020F0502020204030203" pitchFamily="34" charset="0"/>
                <a:cs typeface="Lato Black" panose="020F0502020204030203" pitchFamily="34" charset="0"/>
                <a:sym typeface="Lato Regular"/>
              </a:rPr>
              <a:t>organizational capability</a:t>
            </a:r>
            <a:endParaRPr b="1" dirty="0">
              <a:solidFill>
                <a:srgbClr val="FFC000"/>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6" name="Rectangle 5">
            <a:extLst>
              <a:ext uri="{FF2B5EF4-FFF2-40B4-BE49-F238E27FC236}">
                <a16:creationId xmlns:a16="http://schemas.microsoft.com/office/drawing/2014/main" id="{2EC6B0C0-A382-E74E-B1F7-160428FBE9B9}"/>
              </a:ext>
            </a:extLst>
          </p:cNvPr>
          <p:cNvSpPr/>
          <p:nvPr/>
        </p:nvSpPr>
        <p:spPr>
          <a:xfrm>
            <a:off x="595993" y="481693"/>
            <a:ext cx="2188028" cy="849086"/>
          </a:xfrm>
          <a:prstGeom prst="rect">
            <a:avLst/>
          </a:prstGeom>
          <a:solidFill>
            <a:srgbClr val="153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392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699F-2EC5-554D-853E-89371B815403}"/>
              </a:ext>
            </a:extLst>
          </p:cNvPr>
          <p:cNvSpPr>
            <a:spLocks noGrp="1"/>
          </p:cNvSpPr>
          <p:nvPr>
            <p:ph type="title"/>
          </p:nvPr>
        </p:nvSpPr>
        <p:spPr>
          <a:xfrm>
            <a:off x="580778" y="186875"/>
            <a:ext cx="9097611" cy="1127700"/>
          </a:xfrm>
        </p:spPr>
        <p:txBody>
          <a:bodyPr/>
          <a:lstStyle/>
          <a:p>
            <a:r>
              <a:rPr lang="en-US" dirty="0"/>
              <a:t>Jeff Bezos’s 2016 Annual Letter to Shareholders:</a:t>
            </a:r>
          </a:p>
        </p:txBody>
      </p:sp>
      <p:sp>
        <p:nvSpPr>
          <p:cNvPr id="3" name="Rectangle 3">
            <a:extLst>
              <a:ext uri="{FF2B5EF4-FFF2-40B4-BE49-F238E27FC236}">
                <a16:creationId xmlns:a16="http://schemas.microsoft.com/office/drawing/2014/main" id="{0653DC4A-D05C-4C4A-81FA-19E8E72DB616}"/>
              </a:ext>
            </a:extLst>
          </p:cNvPr>
          <p:cNvSpPr txBox="1"/>
          <p:nvPr/>
        </p:nvSpPr>
        <p:spPr>
          <a:xfrm>
            <a:off x="1806009" y="1530676"/>
            <a:ext cx="8579982" cy="411728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120000"/>
              </a:lnSpc>
              <a:defRPr sz="2000">
                <a:solidFill>
                  <a:srgbClr val="FFFFFF"/>
                </a:solidFill>
                <a:latin typeface="Lato Light"/>
                <a:ea typeface="Lato Light"/>
                <a:cs typeface="Lato Light"/>
                <a:sym typeface="Lato Light"/>
              </a:defRPr>
            </a:pPr>
            <a:r>
              <a:rPr dirty="0">
                <a:solidFill>
                  <a:schemeClr val="tx1"/>
                </a:solidFill>
              </a:rPr>
              <a:t>At Amazon, we’ve been engaged in the practical application of machine learning for many years now. Some of this work is highly visible: our autonomous Prime Air delivery drones; the Amazon Go convenience store that uses machine vision to eliminate checkout lines; and Alexa, our cloud-based AI assistant. </a:t>
            </a:r>
            <a:endParaRPr sz="4000" dirty="0">
              <a:solidFill>
                <a:schemeClr val="tx1"/>
              </a:solidFill>
            </a:endParaRPr>
          </a:p>
          <a:p>
            <a:pPr>
              <a:lnSpc>
                <a:spcPct val="120000"/>
              </a:lnSpc>
              <a:defRPr sz="2000">
                <a:solidFill>
                  <a:srgbClr val="FFFFFF"/>
                </a:solidFill>
                <a:latin typeface="Lato Light"/>
                <a:ea typeface="Lato Light"/>
                <a:cs typeface="Lato Light"/>
                <a:sym typeface="Lato Light"/>
              </a:defRPr>
            </a:pPr>
            <a:endParaRPr lang="en-US" sz="2000" dirty="0">
              <a:solidFill>
                <a:schemeClr val="tx1"/>
              </a:solidFill>
            </a:endParaRPr>
          </a:p>
          <a:p>
            <a:pPr>
              <a:lnSpc>
                <a:spcPct val="120000"/>
              </a:lnSpc>
              <a:defRPr sz="2000">
                <a:solidFill>
                  <a:srgbClr val="FFFFFF"/>
                </a:solidFill>
                <a:latin typeface="Lato Light"/>
                <a:ea typeface="Lato Light"/>
                <a:cs typeface="Lato Light"/>
                <a:sym typeface="Lato Light"/>
              </a:defRPr>
            </a:pPr>
            <a:endParaRPr sz="2000" dirty="0">
              <a:solidFill>
                <a:schemeClr val="tx1"/>
              </a:solidFill>
            </a:endParaRPr>
          </a:p>
          <a:p>
            <a:pPr>
              <a:lnSpc>
                <a:spcPct val="120000"/>
              </a:lnSpc>
              <a:defRPr sz="2000">
                <a:solidFill>
                  <a:srgbClr val="FFFFFF"/>
                </a:solidFill>
                <a:latin typeface="Lato Light"/>
                <a:ea typeface="Lato Light"/>
                <a:cs typeface="Lato Light"/>
                <a:sym typeface="Lato Light"/>
              </a:defRPr>
            </a:pPr>
            <a:r>
              <a:rPr dirty="0">
                <a:solidFill>
                  <a:schemeClr val="tx1"/>
                </a:solidFill>
              </a:rPr>
              <a:t>But much of what we do with machine learning happens beneath the surface. Machine learning drives our algorithms for demand forecasting, product search ranking, product and deals recommendations, merchandising placements, fraud detection, translations, and much more.</a:t>
            </a:r>
          </a:p>
        </p:txBody>
      </p:sp>
    </p:spTree>
    <p:extLst>
      <p:ext uri="{BB962C8B-B14F-4D97-AF65-F5344CB8AC3E}">
        <p14:creationId xmlns:p14="http://schemas.microsoft.com/office/powerpoint/2010/main" val="41984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iterate>
                                    <p:tmAbs val="0"/>
                                  </p:iterate>
                                  <p:childTnLst>
                                    <p:set>
                                      <p:cBhvr>
                                        <p:cTn id="10" fill="hold"/>
                                        <p:tgtEl>
                                          <p:spTgt spid="3"/>
                                        </p:tgtEl>
                                        <p:attrNameLst>
                                          <p:attrName>style.visibility</p:attrName>
                                        </p:attrNameLst>
                                      </p:cBhvr>
                                      <p:to>
                                        <p:strVal val="visible"/>
                                      </p:to>
                                    </p:set>
                                    <p:animEffect transition="in" filter="wipe(up)">
                                      <p:cBhvr>
                                        <p:cTn id="11" dur="1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8FD6-3F72-E249-9572-C9B6E33F0FBE}"/>
              </a:ext>
            </a:extLst>
          </p:cNvPr>
          <p:cNvSpPr>
            <a:spLocks noGrp="1"/>
          </p:cNvSpPr>
          <p:nvPr>
            <p:ph type="title"/>
          </p:nvPr>
        </p:nvSpPr>
        <p:spPr>
          <a:xfrm>
            <a:off x="580778" y="186875"/>
            <a:ext cx="8422629" cy="1127700"/>
          </a:xfrm>
        </p:spPr>
        <p:txBody>
          <a:bodyPr/>
          <a:lstStyle/>
          <a:p>
            <a:r>
              <a:rPr lang="en-US" dirty="0"/>
              <a:t>How Model-Driven Organizations Operate</a:t>
            </a:r>
          </a:p>
        </p:txBody>
      </p:sp>
      <p:sp>
        <p:nvSpPr>
          <p:cNvPr id="44" name="Arc 33">
            <a:extLst>
              <a:ext uri="{FF2B5EF4-FFF2-40B4-BE49-F238E27FC236}">
                <a16:creationId xmlns:a16="http://schemas.microsoft.com/office/drawing/2014/main" id="{BBEC745F-54E3-4D4D-878A-6751D37B6B52}"/>
              </a:ext>
            </a:extLst>
          </p:cNvPr>
          <p:cNvSpPr/>
          <p:nvPr/>
        </p:nvSpPr>
        <p:spPr>
          <a:xfrm>
            <a:off x="3403288" y="1403209"/>
            <a:ext cx="3450745" cy="1165408"/>
          </a:xfrm>
          <a:custGeom>
            <a:avLst/>
            <a:gdLst/>
            <a:ahLst/>
            <a:cxnLst>
              <a:cxn ang="0">
                <a:pos x="wd2" y="hd2"/>
              </a:cxn>
              <a:cxn ang="5400000">
                <a:pos x="wd2" y="hd2"/>
              </a:cxn>
              <a:cxn ang="10800000">
                <a:pos x="wd2" y="hd2"/>
              </a:cxn>
              <a:cxn ang="16200000">
                <a:pos x="wd2" y="hd2"/>
              </a:cxn>
            </a:cxnLst>
            <a:rect l="0" t="0" r="r" b="b"/>
            <a:pathLst>
              <a:path w="21600" h="19282" extrusionOk="0">
                <a:moveTo>
                  <a:pt x="0" y="19282"/>
                </a:moveTo>
                <a:lnTo>
                  <a:pt x="0" y="19282"/>
                </a:lnTo>
                <a:cubicBezTo>
                  <a:pt x="1366" y="6060"/>
                  <a:pt x="7543" y="-2318"/>
                  <a:pt x="13798" y="569"/>
                </a:cubicBezTo>
                <a:cubicBezTo>
                  <a:pt x="17153" y="2118"/>
                  <a:pt x="20011" y="6733"/>
                  <a:pt x="21600" y="13169"/>
                </a:cubicBezTo>
              </a:path>
            </a:pathLst>
          </a:custGeom>
          <a:ln w="6350">
            <a:solidFill>
              <a:schemeClr val="accent1"/>
            </a:solidFill>
            <a:miter/>
            <a:tailEnd type="triangle"/>
          </a:ln>
        </p:spPr>
        <p:txBody>
          <a:bodyPr lIns="45719" rIns="45719" anchor="ctr"/>
          <a:lstStyle/>
          <a:p>
            <a:pPr algn="ctr"/>
            <a:endParaRPr/>
          </a:p>
        </p:txBody>
      </p:sp>
      <p:sp>
        <p:nvSpPr>
          <p:cNvPr id="45" name="Oval 23">
            <a:extLst>
              <a:ext uri="{FF2B5EF4-FFF2-40B4-BE49-F238E27FC236}">
                <a16:creationId xmlns:a16="http://schemas.microsoft.com/office/drawing/2014/main" id="{10902EAB-B831-AB48-B903-F737E2D4B1B6}"/>
              </a:ext>
            </a:extLst>
          </p:cNvPr>
          <p:cNvSpPr/>
          <p:nvPr/>
        </p:nvSpPr>
        <p:spPr>
          <a:xfrm>
            <a:off x="5847169" y="2129148"/>
            <a:ext cx="3156239" cy="3156239"/>
          </a:xfrm>
          <a:prstGeom prst="ellipse">
            <a:avLst/>
          </a:prstGeom>
          <a:solidFill>
            <a:schemeClr val="accent1"/>
          </a:solidFill>
          <a:ln w="3175">
            <a:solidFill>
              <a:schemeClr val="accent1"/>
            </a:solidFill>
            <a:miter/>
          </a:ln>
        </p:spPr>
        <p:txBody>
          <a:bodyPr lIns="45719" rIns="45719" anchor="ctr"/>
          <a:lstStyle/>
          <a:p>
            <a:pPr algn="ctr">
              <a:defRPr>
                <a:solidFill>
                  <a:srgbClr val="FFFFFF"/>
                </a:solidFill>
              </a:defRPr>
            </a:pPr>
            <a:endParaRPr/>
          </a:p>
        </p:txBody>
      </p:sp>
      <p:sp>
        <p:nvSpPr>
          <p:cNvPr id="46" name="TextBox 11">
            <a:extLst>
              <a:ext uri="{FF2B5EF4-FFF2-40B4-BE49-F238E27FC236}">
                <a16:creationId xmlns:a16="http://schemas.microsoft.com/office/drawing/2014/main" id="{88D2BED0-8BDA-2743-8D2B-668FD26255C4}"/>
              </a:ext>
            </a:extLst>
          </p:cNvPr>
          <p:cNvSpPr txBox="1"/>
          <p:nvPr/>
        </p:nvSpPr>
        <p:spPr>
          <a:xfrm>
            <a:off x="6208009" y="3453546"/>
            <a:ext cx="2556691"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a:solidFill>
                  <a:srgbClr val="FFFFFF"/>
                </a:solidFill>
                <a:latin typeface="Lato Bold"/>
                <a:ea typeface="Lato Bold"/>
                <a:cs typeface="Lato Bold"/>
                <a:sym typeface="Lato Bold"/>
              </a:defRPr>
            </a:pPr>
            <a:r>
              <a:t>Model Delivery/ </a:t>
            </a:r>
          </a:p>
          <a:p>
            <a:pPr algn="ctr">
              <a:defRPr>
                <a:solidFill>
                  <a:srgbClr val="FFFFFF"/>
                </a:solidFill>
                <a:latin typeface="Lato Bold"/>
                <a:ea typeface="Lato Bold"/>
                <a:cs typeface="Lato Bold"/>
                <a:sym typeface="Lato Bold"/>
              </a:defRPr>
            </a:pPr>
            <a:r>
              <a:t>Deployment</a:t>
            </a:r>
          </a:p>
        </p:txBody>
      </p:sp>
      <p:sp>
        <p:nvSpPr>
          <p:cNvPr id="47" name="TextBox 5">
            <a:extLst>
              <a:ext uri="{FF2B5EF4-FFF2-40B4-BE49-F238E27FC236}">
                <a16:creationId xmlns:a16="http://schemas.microsoft.com/office/drawing/2014/main" id="{B2B08FFB-F6FD-E644-B936-29D268B218CB}"/>
              </a:ext>
            </a:extLst>
          </p:cNvPr>
          <p:cNvSpPr txBox="1"/>
          <p:nvPr/>
        </p:nvSpPr>
        <p:spPr>
          <a:xfrm>
            <a:off x="2096166" y="1546062"/>
            <a:ext cx="1745946" cy="28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Data science leaders</a:t>
            </a:r>
          </a:p>
        </p:txBody>
      </p:sp>
      <p:sp>
        <p:nvSpPr>
          <p:cNvPr id="48" name="TextBox 7">
            <a:extLst>
              <a:ext uri="{FF2B5EF4-FFF2-40B4-BE49-F238E27FC236}">
                <a16:creationId xmlns:a16="http://schemas.microsoft.com/office/drawing/2014/main" id="{D0FE75CF-C63C-644F-B59D-29395E767268}"/>
              </a:ext>
            </a:extLst>
          </p:cNvPr>
          <p:cNvSpPr txBox="1"/>
          <p:nvPr/>
        </p:nvSpPr>
        <p:spPr>
          <a:xfrm>
            <a:off x="7516156" y="1548735"/>
            <a:ext cx="3140585" cy="28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Risk and compliance leaders</a:t>
            </a:r>
          </a:p>
        </p:txBody>
      </p:sp>
      <p:sp>
        <p:nvSpPr>
          <p:cNvPr id="49" name="TextBox 8">
            <a:extLst>
              <a:ext uri="{FF2B5EF4-FFF2-40B4-BE49-F238E27FC236}">
                <a16:creationId xmlns:a16="http://schemas.microsoft.com/office/drawing/2014/main" id="{B988147C-9983-BA4B-A190-3BE92114FB1C}"/>
              </a:ext>
            </a:extLst>
          </p:cNvPr>
          <p:cNvSpPr txBox="1"/>
          <p:nvPr/>
        </p:nvSpPr>
        <p:spPr>
          <a:xfrm>
            <a:off x="9265339" y="3622661"/>
            <a:ext cx="2058542" cy="472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Business stakeholders and IT system owners</a:t>
            </a:r>
          </a:p>
        </p:txBody>
      </p:sp>
      <p:sp>
        <p:nvSpPr>
          <p:cNvPr id="50" name="TextBox 9">
            <a:extLst>
              <a:ext uri="{FF2B5EF4-FFF2-40B4-BE49-F238E27FC236}">
                <a16:creationId xmlns:a16="http://schemas.microsoft.com/office/drawing/2014/main" id="{778DF387-490F-A346-A34A-66A5658804C0}"/>
              </a:ext>
            </a:extLst>
          </p:cNvPr>
          <p:cNvSpPr txBox="1"/>
          <p:nvPr/>
        </p:nvSpPr>
        <p:spPr>
          <a:xfrm>
            <a:off x="2362274" y="5692173"/>
            <a:ext cx="1892935" cy="472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200">
                <a:solidFill>
                  <a:schemeClr val="accent1"/>
                </a:solidFill>
              </a:defRPr>
            </a:pPr>
            <a:r>
              <a:rPr dirty="0">
                <a:latin typeface="Lato" panose="020F0502020204030203" pitchFamily="34" charset="0"/>
                <a:ea typeface="Lato" panose="020F0502020204030203" pitchFamily="34" charset="0"/>
                <a:cs typeface="Lato" panose="020F0502020204030203" pitchFamily="34" charset="0"/>
              </a:rPr>
              <a:t>Business leaders &amp;</a:t>
            </a:r>
          </a:p>
          <a:p>
            <a:pPr>
              <a:defRPr sz="1200">
                <a:solidFill>
                  <a:schemeClr val="accent1"/>
                </a:solidFill>
              </a:defRPr>
            </a:pPr>
            <a:r>
              <a:rPr dirty="0">
                <a:latin typeface="Lato" panose="020F0502020204030203" pitchFamily="34" charset="0"/>
                <a:ea typeface="Lato" panose="020F0502020204030203" pitchFamily="34" charset="0"/>
                <a:cs typeface="Lato" panose="020F0502020204030203" pitchFamily="34" charset="0"/>
              </a:rPr>
              <a:t>Data science leaders</a:t>
            </a:r>
          </a:p>
        </p:txBody>
      </p:sp>
      <p:sp>
        <p:nvSpPr>
          <p:cNvPr id="51" name="TextBox 10">
            <a:extLst>
              <a:ext uri="{FF2B5EF4-FFF2-40B4-BE49-F238E27FC236}">
                <a16:creationId xmlns:a16="http://schemas.microsoft.com/office/drawing/2014/main" id="{3C22AF0E-B569-EE46-AC51-A2E5BC91B16C}"/>
              </a:ext>
            </a:extLst>
          </p:cNvPr>
          <p:cNvSpPr txBox="1"/>
          <p:nvPr/>
        </p:nvSpPr>
        <p:spPr>
          <a:xfrm>
            <a:off x="7389979" y="6032124"/>
            <a:ext cx="3272602" cy="28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CIOs and IT leaders</a:t>
            </a:r>
          </a:p>
        </p:txBody>
      </p:sp>
      <p:sp>
        <p:nvSpPr>
          <p:cNvPr id="52" name="TextBox 12">
            <a:extLst>
              <a:ext uri="{FF2B5EF4-FFF2-40B4-BE49-F238E27FC236}">
                <a16:creationId xmlns:a16="http://schemas.microsoft.com/office/drawing/2014/main" id="{68F43AC7-4E2C-B046-A0AB-F8F2072A3128}"/>
              </a:ext>
            </a:extLst>
          </p:cNvPr>
          <p:cNvSpPr txBox="1"/>
          <p:nvPr/>
        </p:nvSpPr>
        <p:spPr>
          <a:xfrm>
            <a:off x="3657977" y="1754197"/>
            <a:ext cx="308593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chemeClr val="accent1"/>
                </a:solidFill>
                <a:latin typeface="Lato Bold"/>
                <a:ea typeface="Lato Bold"/>
                <a:cs typeface="Lato Bold"/>
                <a:sym typeface="Lato Bold"/>
              </a:defRPr>
            </a:lvl1pPr>
          </a:lstStyle>
          <a:p>
            <a:r>
              <a:t>Validation &amp; Review</a:t>
            </a:r>
          </a:p>
        </p:txBody>
      </p:sp>
      <p:sp>
        <p:nvSpPr>
          <p:cNvPr id="53" name="TextBox 13">
            <a:extLst>
              <a:ext uri="{FF2B5EF4-FFF2-40B4-BE49-F238E27FC236}">
                <a16:creationId xmlns:a16="http://schemas.microsoft.com/office/drawing/2014/main" id="{DBFD4AA6-7666-C74D-81B4-F6261A62169C}"/>
              </a:ext>
            </a:extLst>
          </p:cNvPr>
          <p:cNvSpPr txBox="1"/>
          <p:nvPr/>
        </p:nvSpPr>
        <p:spPr>
          <a:xfrm>
            <a:off x="4068633" y="5184840"/>
            <a:ext cx="2251797"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chemeClr val="accent1"/>
                </a:solidFill>
                <a:latin typeface="Lato Bold"/>
                <a:ea typeface="Lato Bold"/>
                <a:cs typeface="Lato Bold"/>
                <a:sym typeface="Lato Bold"/>
              </a:defRPr>
            </a:lvl1pPr>
          </a:lstStyle>
          <a:p>
            <a:r>
              <a:t>Monitoring &amp; Feedback</a:t>
            </a:r>
          </a:p>
        </p:txBody>
      </p:sp>
      <p:pic>
        <p:nvPicPr>
          <p:cNvPr id="54" name="Picture 16" descr="Picture 16">
            <a:extLst>
              <a:ext uri="{FF2B5EF4-FFF2-40B4-BE49-F238E27FC236}">
                <a16:creationId xmlns:a16="http://schemas.microsoft.com/office/drawing/2014/main" id="{BBC4C843-1252-AC40-BD87-E6C7437CC2BF}"/>
              </a:ext>
            </a:extLst>
          </p:cNvPr>
          <p:cNvPicPr>
            <a:picLocks noChangeAspect="1"/>
          </p:cNvPicPr>
          <p:nvPr/>
        </p:nvPicPr>
        <p:blipFill>
          <a:blip r:embed="rId3"/>
          <a:stretch>
            <a:fillRect/>
          </a:stretch>
        </p:blipFill>
        <p:spPr>
          <a:xfrm>
            <a:off x="9884887" y="2969161"/>
            <a:ext cx="685801" cy="548641"/>
          </a:xfrm>
          <a:prstGeom prst="rect">
            <a:avLst/>
          </a:prstGeom>
          <a:ln w="12700">
            <a:miter lim="400000"/>
          </a:ln>
        </p:spPr>
      </p:pic>
      <p:pic>
        <p:nvPicPr>
          <p:cNvPr id="55" name="Picture 17" descr="Picture 17">
            <a:extLst>
              <a:ext uri="{FF2B5EF4-FFF2-40B4-BE49-F238E27FC236}">
                <a16:creationId xmlns:a16="http://schemas.microsoft.com/office/drawing/2014/main" id="{7EBC1042-9B01-F842-B666-725BCD9DE919}"/>
              </a:ext>
            </a:extLst>
          </p:cNvPr>
          <p:cNvPicPr>
            <a:picLocks noChangeAspect="1"/>
          </p:cNvPicPr>
          <p:nvPr/>
        </p:nvPicPr>
        <p:blipFill>
          <a:blip r:embed="rId4"/>
          <a:stretch>
            <a:fillRect/>
          </a:stretch>
        </p:blipFill>
        <p:spPr>
          <a:xfrm>
            <a:off x="6838483" y="5894875"/>
            <a:ext cx="551497" cy="551497"/>
          </a:xfrm>
          <a:prstGeom prst="rect">
            <a:avLst/>
          </a:prstGeom>
          <a:ln w="12700">
            <a:miter lim="400000"/>
          </a:ln>
        </p:spPr>
      </p:pic>
      <p:pic>
        <p:nvPicPr>
          <p:cNvPr id="56" name="Picture 18" descr="Picture 18">
            <a:extLst>
              <a:ext uri="{FF2B5EF4-FFF2-40B4-BE49-F238E27FC236}">
                <a16:creationId xmlns:a16="http://schemas.microsoft.com/office/drawing/2014/main" id="{BE43AA97-33CE-8143-AB59-F5F121F53281}"/>
              </a:ext>
            </a:extLst>
          </p:cNvPr>
          <p:cNvPicPr>
            <a:picLocks noChangeAspect="1"/>
          </p:cNvPicPr>
          <p:nvPr/>
        </p:nvPicPr>
        <p:blipFill>
          <a:blip r:embed="rId5"/>
          <a:stretch>
            <a:fillRect/>
          </a:stretch>
        </p:blipFill>
        <p:spPr>
          <a:xfrm>
            <a:off x="7056590" y="1412915"/>
            <a:ext cx="548641" cy="548641"/>
          </a:xfrm>
          <a:prstGeom prst="rect">
            <a:avLst/>
          </a:prstGeom>
          <a:ln w="12700">
            <a:miter lim="400000"/>
          </a:ln>
        </p:spPr>
      </p:pic>
      <p:pic>
        <p:nvPicPr>
          <p:cNvPr id="57" name="Picture 19" descr="Picture 19">
            <a:extLst>
              <a:ext uri="{FF2B5EF4-FFF2-40B4-BE49-F238E27FC236}">
                <a16:creationId xmlns:a16="http://schemas.microsoft.com/office/drawing/2014/main" id="{FE90D058-F9DB-7B4C-91BF-A761A1619DBA}"/>
              </a:ext>
            </a:extLst>
          </p:cNvPr>
          <p:cNvPicPr>
            <a:picLocks noChangeAspect="1"/>
          </p:cNvPicPr>
          <p:nvPr/>
        </p:nvPicPr>
        <p:blipFill>
          <a:blip r:embed="rId6"/>
          <a:stretch>
            <a:fillRect/>
          </a:stretch>
        </p:blipFill>
        <p:spPr>
          <a:xfrm>
            <a:off x="1844948" y="5648685"/>
            <a:ext cx="548641" cy="548641"/>
          </a:xfrm>
          <a:prstGeom prst="rect">
            <a:avLst/>
          </a:prstGeom>
          <a:ln w="12700">
            <a:miter lim="400000"/>
          </a:ln>
        </p:spPr>
      </p:pic>
      <p:sp>
        <p:nvSpPr>
          <p:cNvPr id="58" name="Oval 22">
            <a:extLst>
              <a:ext uri="{FF2B5EF4-FFF2-40B4-BE49-F238E27FC236}">
                <a16:creationId xmlns:a16="http://schemas.microsoft.com/office/drawing/2014/main" id="{66668038-BD41-E14B-8CEA-B3329B615F8A}"/>
              </a:ext>
            </a:extLst>
          </p:cNvPr>
          <p:cNvSpPr/>
          <p:nvPr/>
        </p:nvSpPr>
        <p:spPr>
          <a:xfrm>
            <a:off x="1380810" y="2084870"/>
            <a:ext cx="3156239" cy="3156239"/>
          </a:xfrm>
          <a:prstGeom prst="ellipse">
            <a:avLst/>
          </a:prstGeom>
          <a:solidFill>
            <a:schemeClr val="accent5"/>
          </a:solidFill>
          <a:ln w="12700">
            <a:miter lim="400000"/>
          </a:ln>
        </p:spPr>
        <p:txBody>
          <a:bodyPr lIns="45719" rIns="45719" anchor="ctr"/>
          <a:lstStyle/>
          <a:p>
            <a:pPr algn="ctr">
              <a:defRPr>
                <a:solidFill>
                  <a:srgbClr val="FFFFFF"/>
                </a:solidFill>
              </a:defRPr>
            </a:pPr>
            <a:endParaRPr/>
          </a:p>
        </p:txBody>
      </p:sp>
      <p:sp>
        <p:nvSpPr>
          <p:cNvPr id="59" name="TextBox 14">
            <a:extLst>
              <a:ext uri="{FF2B5EF4-FFF2-40B4-BE49-F238E27FC236}">
                <a16:creationId xmlns:a16="http://schemas.microsoft.com/office/drawing/2014/main" id="{80C83A3F-0C1A-824A-BD65-C3440650E208}"/>
              </a:ext>
            </a:extLst>
          </p:cNvPr>
          <p:cNvSpPr txBox="1"/>
          <p:nvPr/>
        </p:nvSpPr>
        <p:spPr>
          <a:xfrm>
            <a:off x="2104405" y="3440100"/>
            <a:ext cx="1788821"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dirty="0"/>
              <a:t>Model Development</a:t>
            </a:r>
          </a:p>
        </p:txBody>
      </p:sp>
      <p:pic>
        <p:nvPicPr>
          <p:cNvPr id="60" name="white dude.png" descr="white dude.png">
            <a:extLst>
              <a:ext uri="{FF2B5EF4-FFF2-40B4-BE49-F238E27FC236}">
                <a16:creationId xmlns:a16="http://schemas.microsoft.com/office/drawing/2014/main" id="{7067D6AF-6CEB-A74B-934B-4E8590F799A7}"/>
              </a:ext>
            </a:extLst>
          </p:cNvPr>
          <p:cNvPicPr>
            <a:picLocks noChangeAspect="1"/>
          </p:cNvPicPr>
          <p:nvPr/>
        </p:nvPicPr>
        <p:blipFill>
          <a:blip r:embed="rId7"/>
          <a:srcRect l="4775" r="4775"/>
          <a:stretch>
            <a:fillRect/>
          </a:stretch>
        </p:blipFill>
        <p:spPr>
          <a:xfrm>
            <a:off x="2050527" y="4054106"/>
            <a:ext cx="593686" cy="593686"/>
          </a:xfrm>
          <a:prstGeom prst="rect">
            <a:avLst/>
          </a:prstGeom>
          <a:ln w="12700">
            <a:miter lim="400000"/>
          </a:ln>
        </p:spPr>
      </p:pic>
      <p:pic>
        <p:nvPicPr>
          <p:cNvPr id="61" name="white dude.png" descr="white dude.png">
            <a:extLst>
              <a:ext uri="{FF2B5EF4-FFF2-40B4-BE49-F238E27FC236}">
                <a16:creationId xmlns:a16="http://schemas.microsoft.com/office/drawing/2014/main" id="{E2888660-81CC-B74B-B5CE-73B59E68C186}"/>
              </a:ext>
            </a:extLst>
          </p:cNvPr>
          <p:cNvPicPr>
            <a:picLocks noChangeAspect="1"/>
          </p:cNvPicPr>
          <p:nvPr/>
        </p:nvPicPr>
        <p:blipFill>
          <a:blip r:embed="rId7"/>
          <a:srcRect l="4775" r="4775"/>
          <a:stretch>
            <a:fillRect/>
          </a:stretch>
        </p:blipFill>
        <p:spPr>
          <a:xfrm>
            <a:off x="3468755" y="4041132"/>
            <a:ext cx="609922" cy="609922"/>
          </a:xfrm>
          <a:prstGeom prst="rect">
            <a:avLst/>
          </a:prstGeom>
          <a:ln w="12700">
            <a:miter lim="400000"/>
          </a:ln>
        </p:spPr>
      </p:pic>
      <p:sp>
        <p:nvSpPr>
          <p:cNvPr id="62" name="Arc 34">
            <a:extLst>
              <a:ext uri="{FF2B5EF4-FFF2-40B4-BE49-F238E27FC236}">
                <a16:creationId xmlns:a16="http://schemas.microsoft.com/office/drawing/2014/main" id="{513045C4-9658-C546-99BE-2C5E4CB24DFE}"/>
              </a:ext>
            </a:extLst>
          </p:cNvPr>
          <p:cNvSpPr/>
          <p:nvPr/>
        </p:nvSpPr>
        <p:spPr>
          <a:xfrm rot="10800000">
            <a:off x="3576382" y="4780387"/>
            <a:ext cx="3445260" cy="1165408"/>
          </a:xfrm>
          <a:custGeom>
            <a:avLst/>
            <a:gdLst/>
            <a:ahLst/>
            <a:cxnLst>
              <a:cxn ang="0">
                <a:pos x="wd2" y="hd2"/>
              </a:cxn>
              <a:cxn ang="5400000">
                <a:pos x="wd2" y="hd2"/>
              </a:cxn>
              <a:cxn ang="10800000">
                <a:pos x="wd2" y="hd2"/>
              </a:cxn>
              <a:cxn ang="16200000">
                <a:pos x="wd2" y="hd2"/>
              </a:cxn>
            </a:cxnLst>
            <a:rect l="0" t="0" r="r" b="b"/>
            <a:pathLst>
              <a:path w="21600" h="19282" extrusionOk="0">
                <a:moveTo>
                  <a:pt x="0" y="19282"/>
                </a:moveTo>
                <a:lnTo>
                  <a:pt x="0" y="19282"/>
                </a:lnTo>
                <a:cubicBezTo>
                  <a:pt x="1368" y="6060"/>
                  <a:pt x="7555" y="-2318"/>
                  <a:pt x="13820" y="569"/>
                </a:cubicBezTo>
                <a:cubicBezTo>
                  <a:pt x="17155" y="2107"/>
                  <a:pt x="20001" y="6665"/>
                  <a:pt x="21600" y="13031"/>
                </a:cubicBezTo>
              </a:path>
            </a:pathLst>
          </a:custGeom>
          <a:ln w="6350">
            <a:solidFill>
              <a:schemeClr val="accent1"/>
            </a:solidFill>
            <a:miter/>
            <a:tailEnd type="triangle"/>
          </a:ln>
        </p:spPr>
        <p:txBody>
          <a:bodyPr lIns="45719" rIns="45719" anchor="ctr"/>
          <a:lstStyle/>
          <a:p>
            <a:pPr algn="ctr"/>
            <a:endParaRPr/>
          </a:p>
        </p:txBody>
      </p:sp>
      <p:sp>
        <p:nvSpPr>
          <p:cNvPr id="63" name="Straight Connector 37">
            <a:extLst>
              <a:ext uri="{FF2B5EF4-FFF2-40B4-BE49-F238E27FC236}">
                <a16:creationId xmlns:a16="http://schemas.microsoft.com/office/drawing/2014/main" id="{F5C7B182-F7A4-9D48-8209-5A0D615CAAF5}"/>
              </a:ext>
            </a:extLst>
          </p:cNvPr>
          <p:cNvSpPr/>
          <p:nvPr/>
        </p:nvSpPr>
        <p:spPr>
          <a:xfrm flipV="1">
            <a:off x="9007297" y="3453546"/>
            <a:ext cx="638882" cy="13319"/>
          </a:xfrm>
          <a:prstGeom prst="line">
            <a:avLst/>
          </a:prstGeom>
          <a:ln w="3175">
            <a:solidFill>
              <a:srgbClr val="000000"/>
            </a:solidFill>
            <a:miter/>
            <a:tailEnd type="triangle"/>
          </a:ln>
        </p:spPr>
        <p:txBody>
          <a:bodyPr lIns="45719" rIns="45719"/>
          <a:lstStyle/>
          <a:p>
            <a:endParaRPr/>
          </a:p>
        </p:txBody>
      </p:sp>
      <p:grpSp>
        <p:nvGrpSpPr>
          <p:cNvPr id="64" name="Group 69">
            <a:extLst>
              <a:ext uri="{FF2B5EF4-FFF2-40B4-BE49-F238E27FC236}">
                <a16:creationId xmlns:a16="http://schemas.microsoft.com/office/drawing/2014/main" id="{953F2EF6-B45F-F043-9A55-C04438AC028C}"/>
              </a:ext>
            </a:extLst>
          </p:cNvPr>
          <p:cNvGrpSpPr/>
          <p:nvPr/>
        </p:nvGrpSpPr>
        <p:grpSpPr>
          <a:xfrm>
            <a:off x="6968221" y="2458585"/>
            <a:ext cx="1025669" cy="968893"/>
            <a:chOff x="0" y="0"/>
            <a:chExt cx="1025668" cy="968892"/>
          </a:xfrm>
        </p:grpSpPr>
        <p:pic>
          <p:nvPicPr>
            <p:cNvPr id="65" name="Picture 48" descr="Picture 48">
              <a:extLst>
                <a:ext uri="{FF2B5EF4-FFF2-40B4-BE49-F238E27FC236}">
                  <a16:creationId xmlns:a16="http://schemas.microsoft.com/office/drawing/2014/main" id="{F73CFC45-5593-624D-B0E9-FE52E7504757}"/>
                </a:ext>
              </a:extLst>
            </p:cNvPr>
            <p:cNvPicPr>
              <a:picLocks noChangeAspect="1"/>
            </p:cNvPicPr>
            <p:nvPr/>
          </p:nvPicPr>
          <p:blipFill>
            <a:blip r:embed="rId8"/>
            <a:stretch>
              <a:fillRect/>
            </a:stretch>
          </p:blipFill>
          <p:spPr>
            <a:xfrm>
              <a:off x="-1" y="0"/>
              <a:ext cx="784897" cy="784896"/>
            </a:xfrm>
            <a:prstGeom prst="rect">
              <a:avLst/>
            </a:prstGeom>
            <a:ln w="12700" cap="flat">
              <a:noFill/>
              <a:miter lim="400000"/>
            </a:ln>
            <a:effectLst/>
          </p:spPr>
        </p:pic>
        <p:sp>
          <p:nvSpPr>
            <p:cNvPr id="66" name="Oval 51">
              <a:extLst>
                <a:ext uri="{FF2B5EF4-FFF2-40B4-BE49-F238E27FC236}">
                  <a16:creationId xmlns:a16="http://schemas.microsoft.com/office/drawing/2014/main" id="{3D66B389-ED0D-BF4E-8EED-6197BDDFC1F5}"/>
                </a:ext>
              </a:extLst>
            </p:cNvPr>
            <p:cNvSpPr/>
            <p:nvPr/>
          </p:nvSpPr>
          <p:spPr>
            <a:xfrm>
              <a:off x="409911" y="340121"/>
              <a:ext cx="615758" cy="59057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pic>
          <p:nvPicPr>
            <p:cNvPr id="67" name="Picture 50" descr="Picture 50">
              <a:extLst>
                <a:ext uri="{FF2B5EF4-FFF2-40B4-BE49-F238E27FC236}">
                  <a16:creationId xmlns:a16="http://schemas.microsoft.com/office/drawing/2014/main" id="{8EE71BD6-7F0B-2242-9878-1532F1289A39}"/>
                </a:ext>
              </a:extLst>
            </p:cNvPr>
            <p:cNvPicPr>
              <a:picLocks noChangeAspect="1"/>
            </p:cNvPicPr>
            <p:nvPr/>
          </p:nvPicPr>
          <p:blipFill>
            <a:blip r:embed="rId8"/>
            <a:stretch>
              <a:fillRect/>
            </a:stretch>
          </p:blipFill>
          <p:spPr>
            <a:xfrm>
              <a:off x="422683" y="379354"/>
              <a:ext cx="589539" cy="589539"/>
            </a:xfrm>
            <a:prstGeom prst="rect">
              <a:avLst/>
            </a:prstGeom>
            <a:ln w="12700" cap="flat">
              <a:noFill/>
              <a:miter lim="400000"/>
            </a:ln>
            <a:effectLst/>
          </p:spPr>
        </p:pic>
      </p:grpSp>
      <p:pic>
        <p:nvPicPr>
          <p:cNvPr id="68" name="white dude.png" descr="white dude.png">
            <a:extLst>
              <a:ext uri="{FF2B5EF4-FFF2-40B4-BE49-F238E27FC236}">
                <a16:creationId xmlns:a16="http://schemas.microsoft.com/office/drawing/2014/main" id="{FE07C3EA-C735-0545-A87B-EFD64B501628}"/>
              </a:ext>
            </a:extLst>
          </p:cNvPr>
          <p:cNvPicPr>
            <a:picLocks noChangeAspect="1"/>
          </p:cNvPicPr>
          <p:nvPr/>
        </p:nvPicPr>
        <p:blipFill>
          <a:blip r:embed="rId7"/>
          <a:srcRect l="4775" r="4775"/>
          <a:stretch>
            <a:fillRect/>
          </a:stretch>
        </p:blipFill>
        <p:spPr>
          <a:xfrm>
            <a:off x="2757592" y="2755071"/>
            <a:ext cx="578404" cy="578404"/>
          </a:xfrm>
          <a:prstGeom prst="rect">
            <a:avLst/>
          </a:prstGeom>
          <a:ln w="12700">
            <a:miter lim="400000"/>
          </a:ln>
        </p:spPr>
      </p:pic>
      <p:pic>
        <p:nvPicPr>
          <p:cNvPr id="69" name="Picture 38" descr="Picture 38">
            <a:extLst>
              <a:ext uri="{FF2B5EF4-FFF2-40B4-BE49-F238E27FC236}">
                <a16:creationId xmlns:a16="http://schemas.microsoft.com/office/drawing/2014/main" id="{67F692B9-4DE0-724D-878D-DF37C2995020}"/>
              </a:ext>
            </a:extLst>
          </p:cNvPr>
          <p:cNvPicPr>
            <a:picLocks noChangeAspect="1"/>
          </p:cNvPicPr>
          <p:nvPr/>
        </p:nvPicPr>
        <p:blipFill>
          <a:blip r:embed="rId6"/>
          <a:stretch>
            <a:fillRect/>
          </a:stretch>
        </p:blipFill>
        <p:spPr>
          <a:xfrm>
            <a:off x="1641988" y="1412915"/>
            <a:ext cx="548641" cy="548641"/>
          </a:xfrm>
          <a:prstGeom prst="rect">
            <a:avLst/>
          </a:prstGeom>
          <a:ln w="12700">
            <a:miter lim="400000"/>
          </a:ln>
        </p:spPr>
      </p:pic>
      <p:sp>
        <p:nvSpPr>
          <p:cNvPr id="70" name="TextBox 6">
            <a:extLst>
              <a:ext uri="{FF2B5EF4-FFF2-40B4-BE49-F238E27FC236}">
                <a16:creationId xmlns:a16="http://schemas.microsoft.com/office/drawing/2014/main" id="{D0949FB9-5D24-624F-AA56-FFD79048D8D9}"/>
              </a:ext>
            </a:extLst>
          </p:cNvPr>
          <p:cNvSpPr txBox="1"/>
          <p:nvPr/>
        </p:nvSpPr>
        <p:spPr>
          <a:xfrm>
            <a:off x="2287058" y="4580821"/>
            <a:ext cx="1406465" cy="28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a:solidFill>
                  <a:srgbClr val="FFFFFF"/>
                </a:solidFill>
              </a:defRPr>
            </a:lvl1pPr>
          </a:lstStyle>
          <a:p>
            <a:r>
              <a:t>Data Scientists</a:t>
            </a:r>
          </a:p>
        </p:txBody>
      </p:sp>
    </p:spTree>
    <p:extLst>
      <p:ext uri="{BB962C8B-B14F-4D97-AF65-F5344CB8AC3E}">
        <p14:creationId xmlns:p14="http://schemas.microsoft.com/office/powerpoint/2010/main" val="1869839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8FD6-3F72-E249-9572-C9B6E33F0FBE}"/>
              </a:ext>
            </a:extLst>
          </p:cNvPr>
          <p:cNvSpPr>
            <a:spLocks noGrp="1"/>
          </p:cNvSpPr>
          <p:nvPr>
            <p:ph type="title"/>
          </p:nvPr>
        </p:nvSpPr>
        <p:spPr>
          <a:xfrm>
            <a:off x="580779" y="186875"/>
            <a:ext cx="8084250" cy="1127700"/>
          </a:xfrm>
        </p:spPr>
        <p:txBody>
          <a:bodyPr/>
          <a:lstStyle/>
          <a:p>
            <a:r>
              <a:rPr lang="en-US" dirty="0"/>
              <a:t>How Model-Driven Organizations Operate</a:t>
            </a:r>
          </a:p>
        </p:txBody>
      </p:sp>
      <p:sp>
        <p:nvSpPr>
          <p:cNvPr id="44" name="Arc 33">
            <a:extLst>
              <a:ext uri="{FF2B5EF4-FFF2-40B4-BE49-F238E27FC236}">
                <a16:creationId xmlns:a16="http://schemas.microsoft.com/office/drawing/2014/main" id="{BBEC745F-54E3-4D4D-878A-6751D37B6B52}"/>
              </a:ext>
            </a:extLst>
          </p:cNvPr>
          <p:cNvSpPr/>
          <p:nvPr/>
        </p:nvSpPr>
        <p:spPr>
          <a:xfrm>
            <a:off x="3403288" y="1403209"/>
            <a:ext cx="3450745" cy="1165408"/>
          </a:xfrm>
          <a:custGeom>
            <a:avLst/>
            <a:gdLst/>
            <a:ahLst/>
            <a:cxnLst>
              <a:cxn ang="0">
                <a:pos x="wd2" y="hd2"/>
              </a:cxn>
              <a:cxn ang="5400000">
                <a:pos x="wd2" y="hd2"/>
              </a:cxn>
              <a:cxn ang="10800000">
                <a:pos x="wd2" y="hd2"/>
              </a:cxn>
              <a:cxn ang="16200000">
                <a:pos x="wd2" y="hd2"/>
              </a:cxn>
            </a:cxnLst>
            <a:rect l="0" t="0" r="r" b="b"/>
            <a:pathLst>
              <a:path w="21600" h="19282" extrusionOk="0">
                <a:moveTo>
                  <a:pt x="0" y="19282"/>
                </a:moveTo>
                <a:lnTo>
                  <a:pt x="0" y="19282"/>
                </a:lnTo>
                <a:cubicBezTo>
                  <a:pt x="1366" y="6060"/>
                  <a:pt x="7543" y="-2318"/>
                  <a:pt x="13798" y="569"/>
                </a:cubicBezTo>
                <a:cubicBezTo>
                  <a:pt x="17153" y="2118"/>
                  <a:pt x="20011" y="6733"/>
                  <a:pt x="21600" y="13169"/>
                </a:cubicBezTo>
              </a:path>
            </a:pathLst>
          </a:custGeom>
          <a:ln w="6350">
            <a:solidFill>
              <a:schemeClr val="accent1"/>
            </a:solidFill>
            <a:miter/>
            <a:tailEnd type="triangle"/>
          </a:ln>
        </p:spPr>
        <p:txBody>
          <a:bodyPr lIns="45719" rIns="45719" anchor="ctr"/>
          <a:lstStyle/>
          <a:p>
            <a:pPr algn="ctr"/>
            <a:endParaRPr/>
          </a:p>
        </p:txBody>
      </p:sp>
      <p:sp>
        <p:nvSpPr>
          <p:cNvPr id="45" name="Oval 23">
            <a:extLst>
              <a:ext uri="{FF2B5EF4-FFF2-40B4-BE49-F238E27FC236}">
                <a16:creationId xmlns:a16="http://schemas.microsoft.com/office/drawing/2014/main" id="{10902EAB-B831-AB48-B903-F737E2D4B1B6}"/>
              </a:ext>
            </a:extLst>
          </p:cNvPr>
          <p:cNvSpPr/>
          <p:nvPr/>
        </p:nvSpPr>
        <p:spPr>
          <a:xfrm>
            <a:off x="5847169" y="2129148"/>
            <a:ext cx="3156239" cy="3156239"/>
          </a:xfrm>
          <a:prstGeom prst="ellipse">
            <a:avLst/>
          </a:prstGeom>
          <a:solidFill>
            <a:schemeClr val="accent1"/>
          </a:solidFill>
          <a:ln w="3175">
            <a:solidFill>
              <a:schemeClr val="accent1"/>
            </a:solidFill>
            <a:miter/>
          </a:ln>
        </p:spPr>
        <p:txBody>
          <a:bodyPr lIns="45719" rIns="45719" anchor="ctr"/>
          <a:lstStyle/>
          <a:p>
            <a:pPr algn="ctr">
              <a:defRPr>
                <a:solidFill>
                  <a:srgbClr val="FFFFFF"/>
                </a:solidFill>
              </a:defRPr>
            </a:pPr>
            <a:endParaRPr/>
          </a:p>
        </p:txBody>
      </p:sp>
      <p:sp>
        <p:nvSpPr>
          <p:cNvPr id="46" name="TextBox 11">
            <a:extLst>
              <a:ext uri="{FF2B5EF4-FFF2-40B4-BE49-F238E27FC236}">
                <a16:creationId xmlns:a16="http://schemas.microsoft.com/office/drawing/2014/main" id="{88D2BED0-8BDA-2743-8D2B-668FD26255C4}"/>
              </a:ext>
            </a:extLst>
          </p:cNvPr>
          <p:cNvSpPr txBox="1"/>
          <p:nvPr/>
        </p:nvSpPr>
        <p:spPr>
          <a:xfrm>
            <a:off x="6208009" y="3453546"/>
            <a:ext cx="2556691"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a:solidFill>
                  <a:srgbClr val="FFFFFF"/>
                </a:solidFill>
                <a:latin typeface="Lato Bold"/>
                <a:ea typeface="Lato Bold"/>
                <a:cs typeface="Lato Bold"/>
                <a:sym typeface="Lato Bold"/>
              </a:defRPr>
            </a:pPr>
            <a:r>
              <a:rPr dirty="0"/>
              <a:t>Model Delivery/ </a:t>
            </a:r>
          </a:p>
          <a:p>
            <a:pPr algn="ctr">
              <a:defRPr>
                <a:solidFill>
                  <a:srgbClr val="FFFFFF"/>
                </a:solidFill>
                <a:latin typeface="Lato Bold"/>
                <a:ea typeface="Lato Bold"/>
                <a:cs typeface="Lato Bold"/>
                <a:sym typeface="Lato Bold"/>
              </a:defRPr>
            </a:pPr>
            <a:r>
              <a:rPr dirty="0"/>
              <a:t>Deployment</a:t>
            </a:r>
          </a:p>
        </p:txBody>
      </p:sp>
      <p:sp>
        <p:nvSpPr>
          <p:cNvPr id="47" name="TextBox 5">
            <a:extLst>
              <a:ext uri="{FF2B5EF4-FFF2-40B4-BE49-F238E27FC236}">
                <a16:creationId xmlns:a16="http://schemas.microsoft.com/office/drawing/2014/main" id="{B2B08FFB-F6FD-E644-B936-29D268B218CB}"/>
              </a:ext>
            </a:extLst>
          </p:cNvPr>
          <p:cNvSpPr txBox="1"/>
          <p:nvPr/>
        </p:nvSpPr>
        <p:spPr>
          <a:xfrm>
            <a:off x="2096166" y="1546062"/>
            <a:ext cx="1745946" cy="28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Data science leaders</a:t>
            </a:r>
          </a:p>
        </p:txBody>
      </p:sp>
      <p:sp>
        <p:nvSpPr>
          <p:cNvPr id="48" name="TextBox 7">
            <a:extLst>
              <a:ext uri="{FF2B5EF4-FFF2-40B4-BE49-F238E27FC236}">
                <a16:creationId xmlns:a16="http://schemas.microsoft.com/office/drawing/2014/main" id="{D0FE75CF-C63C-644F-B59D-29395E767268}"/>
              </a:ext>
            </a:extLst>
          </p:cNvPr>
          <p:cNvSpPr txBox="1"/>
          <p:nvPr/>
        </p:nvSpPr>
        <p:spPr>
          <a:xfrm>
            <a:off x="7516156" y="1548735"/>
            <a:ext cx="3140585" cy="28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Risk and compliance leaders</a:t>
            </a:r>
          </a:p>
        </p:txBody>
      </p:sp>
      <p:sp>
        <p:nvSpPr>
          <p:cNvPr id="49" name="TextBox 8">
            <a:extLst>
              <a:ext uri="{FF2B5EF4-FFF2-40B4-BE49-F238E27FC236}">
                <a16:creationId xmlns:a16="http://schemas.microsoft.com/office/drawing/2014/main" id="{B988147C-9983-BA4B-A190-3BE92114FB1C}"/>
              </a:ext>
            </a:extLst>
          </p:cNvPr>
          <p:cNvSpPr txBox="1"/>
          <p:nvPr/>
        </p:nvSpPr>
        <p:spPr>
          <a:xfrm>
            <a:off x="9265339" y="3622661"/>
            <a:ext cx="2058542" cy="472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Business stakeholders and IT system owners</a:t>
            </a:r>
          </a:p>
        </p:txBody>
      </p:sp>
      <p:sp>
        <p:nvSpPr>
          <p:cNvPr id="50" name="TextBox 9">
            <a:extLst>
              <a:ext uri="{FF2B5EF4-FFF2-40B4-BE49-F238E27FC236}">
                <a16:creationId xmlns:a16="http://schemas.microsoft.com/office/drawing/2014/main" id="{778DF387-490F-A346-A34A-66A5658804C0}"/>
              </a:ext>
            </a:extLst>
          </p:cNvPr>
          <p:cNvSpPr txBox="1"/>
          <p:nvPr/>
        </p:nvSpPr>
        <p:spPr>
          <a:xfrm>
            <a:off x="2362274" y="5692173"/>
            <a:ext cx="1892935" cy="472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200">
                <a:solidFill>
                  <a:schemeClr val="accent1"/>
                </a:solidFill>
              </a:defRPr>
            </a:pPr>
            <a:r>
              <a:rPr dirty="0">
                <a:latin typeface="Lato" panose="020F0502020204030203" pitchFamily="34" charset="0"/>
                <a:ea typeface="Lato" panose="020F0502020204030203" pitchFamily="34" charset="0"/>
                <a:cs typeface="Lato" panose="020F0502020204030203" pitchFamily="34" charset="0"/>
              </a:rPr>
              <a:t>Business leaders &amp;</a:t>
            </a:r>
          </a:p>
          <a:p>
            <a:pPr>
              <a:defRPr sz="1200">
                <a:solidFill>
                  <a:schemeClr val="accent1"/>
                </a:solidFill>
              </a:defRPr>
            </a:pPr>
            <a:r>
              <a:rPr dirty="0">
                <a:latin typeface="Lato" panose="020F0502020204030203" pitchFamily="34" charset="0"/>
                <a:ea typeface="Lato" panose="020F0502020204030203" pitchFamily="34" charset="0"/>
                <a:cs typeface="Lato" panose="020F0502020204030203" pitchFamily="34" charset="0"/>
              </a:rPr>
              <a:t>Data science leaders</a:t>
            </a:r>
          </a:p>
        </p:txBody>
      </p:sp>
      <p:sp>
        <p:nvSpPr>
          <p:cNvPr id="51" name="TextBox 10">
            <a:extLst>
              <a:ext uri="{FF2B5EF4-FFF2-40B4-BE49-F238E27FC236}">
                <a16:creationId xmlns:a16="http://schemas.microsoft.com/office/drawing/2014/main" id="{3C22AF0E-B569-EE46-AC51-A2E5BC91B16C}"/>
              </a:ext>
            </a:extLst>
          </p:cNvPr>
          <p:cNvSpPr txBox="1"/>
          <p:nvPr/>
        </p:nvSpPr>
        <p:spPr>
          <a:xfrm>
            <a:off x="7389979" y="6032124"/>
            <a:ext cx="3272602" cy="28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chemeClr val="accent1"/>
                </a:solidFill>
              </a:defRPr>
            </a:lvl1pPr>
          </a:lstStyle>
          <a:p>
            <a:r>
              <a:rPr dirty="0">
                <a:latin typeface="Lato" panose="020F0502020204030203" pitchFamily="34" charset="0"/>
                <a:ea typeface="Lato" panose="020F0502020204030203" pitchFamily="34" charset="0"/>
                <a:cs typeface="Lato" panose="020F0502020204030203" pitchFamily="34" charset="0"/>
              </a:rPr>
              <a:t>CIOs and IT leaders</a:t>
            </a:r>
          </a:p>
        </p:txBody>
      </p:sp>
      <p:sp>
        <p:nvSpPr>
          <p:cNvPr id="52" name="TextBox 12">
            <a:extLst>
              <a:ext uri="{FF2B5EF4-FFF2-40B4-BE49-F238E27FC236}">
                <a16:creationId xmlns:a16="http://schemas.microsoft.com/office/drawing/2014/main" id="{68F43AC7-4E2C-B046-A0AB-F8F2072A3128}"/>
              </a:ext>
            </a:extLst>
          </p:cNvPr>
          <p:cNvSpPr txBox="1"/>
          <p:nvPr/>
        </p:nvSpPr>
        <p:spPr>
          <a:xfrm>
            <a:off x="3657977" y="1754197"/>
            <a:ext cx="3085934"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chemeClr val="accent1"/>
                </a:solidFill>
                <a:latin typeface="Lato Bold"/>
                <a:ea typeface="Lato Bold"/>
                <a:cs typeface="Lato Bold"/>
                <a:sym typeface="Lato Bold"/>
              </a:defRPr>
            </a:lvl1pPr>
          </a:lstStyle>
          <a:p>
            <a:r>
              <a:t>Validation &amp; Review</a:t>
            </a:r>
          </a:p>
        </p:txBody>
      </p:sp>
      <p:sp>
        <p:nvSpPr>
          <p:cNvPr id="53" name="TextBox 13">
            <a:extLst>
              <a:ext uri="{FF2B5EF4-FFF2-40B4-BE49-F238E27FC236}">
                <a16:creationId xmlns:a16="http://schemas.microsoft.com/office/drawing/2014/main" id="{DBFD4AA6-7666-C74D-81B4-F6261A62169C}"/>
              </a:ext>
            </a:extLst>
          </p:cNvPr>
          <p:cNvSpPr txBox="1"/>
          <p:nvPr/>
        </p:nvSpPr>
        <p:spPr>
          <a:xfrm>
            <a:off x="4068633" y="5184840"/>
            <a:ext cx="2251797"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chemeClr val="accent1"/>
                </a:solidFill>
                <a:latin typeface="Lato Bold"/>
                <a:ea typeface="Lato Bold"/>
                <a:cs typeface="Lato Bold"/>
                <a:sym typeface="Lato Bold"/>
              </a:defRPr>
            </a:lvl1pPr>
          </a:lstStyle>
          <a:p>
            <a:r>
              <a:t>Monitoring &amp; Feedback</a:t>
            </a:r>
          </a:p>
        </p:txBody>
      </p:sp>
      <p:pic>
        <p:nvPicPr>
          <p:cNvPr id="54" name="Picture 16" descr="Picture 16">
            <a:extLst>
              <a:ext uri="{FF2B5EF4-FFF2-40B4-BE49-F238E27FC236}">
                <a16:creationId xmlns:a16="http://schemas.microsoft.com/office/drawing/2014/main" id="{BBC4C843-1252-AC40-BD87-E6C7437CC2BF}"/>
              </a:ext>
            </a:extLst>
          </p:cNvPr>
          <p:cNvPicPr>
            <a:picLocks noChangeAspect="1"/>
          </p:cNvPicPr>
          <p:nvPr/>
        </p:nvPicPr>
        <p:blipFill>
          <a:blip r:embed="rId2"/>
          <a:stretch>
            <a:fillRect/>
          </a:stretch>
        </p:blipFill>
        <p:spPr>
          <a:xfrm>
            <a:off x="9884887" y="2969161"/>
            <a:ext cx="685801" cy="548641"/>
          </a:xfrm>
          <a:prstGeom prst="rect">
            <a:avLst/>
          </a:prstGeom>
          <a:ln w="12700">
            <a:miter lim="400000"/>
          </a:ln>
        </p:spPr>
      </p:pic>
      <p:pic>
        <p:nvPicPr>
          <p:cNvPr id="55" name="Picture 17" descr="Picture 17">
            <a:extLst>
              <a:ext uri="{FF2B5EF4-FFF2-40B4-BE49-F238E27FC236}">
                <a16:creationId xmlns:a16="http://schemas.microsoft.com/office/drawing/2014/main" id="{7EBC1042-9B01-F842-B666-725BCD9DE919}"/>
              </a:ext>
            </a:extLst>
          </p:cNvPr>
          <p:cNvPicPr>
            <a:picLocks noChangeAspect="1"/>
          </p:cNvPicPr>
          <p:nvPr/>
        </p:nvPicPr>
        <p:blipFill>
          <a:blip r:embed="rId3"/>
          <a:stretch>
            <a:fillRect/>
          </a:stretch>
        </p:blipFill>
        <p:spPr>
          <a:xfrm>
            <a:off x="6838483" y="5894875"/>
            <a:ext cx="551497" cy="551497"/>
          </a:xfrm>
          <a:prstGeom prst="rect">
            <a:avLst/>
          </a:prstGeom>
          <a:ln w="12700">
            <a:miter lim="400000"/>
          </a:ln>
        </p:spPr>
      </p:pic>
      <p:pic>
        <p:nvPicPr>
          <p:cNvPr id="56" name="Picture 18" descr="Picture 18">
            <a:extLst>
              <a:ext uri="{FF2B5EF4-FFF2-40B4-BE49-F238E27FC236}">
                <a16:creationId xmlns:a16="http://schemas.microsoft.com/office/drawing/2014/main" id="{BE43AA97-33CE-8143-AB59-F5F121F53281}"/>
              </a:ext>
            </a:extLst>
          </p:cNvPr>
          <p:cNvPicPr>
            <a:picLocks noChangeAspect="1"/>
          </p:cNvPicPr>
          <p:nvPr/>
        </p:nvPicPr>
        <p:blipFill>
          <a:blip r:embed="rId4"/>
          <a:stretch>
            <a:fillRect/>
          </a:stretch>
        </p:blipFill>
        <p:spPr>
          <a:xfrm>
            <a:off x="7056590" y="1412915"/>
            <a:ext cx="548641" cy="548641"/>
          </a:xfrm>
          <a:prstGeom prst="rect">
            <a:avLst/>
          </a:prstGeom>
          <a:ln w="12700">
            <a:miter lim="400000"/>
          </a:ln>
        </p:spPr>
      </p:pic>
      <p:pic>
        <p:nvPicPr>
          <p:cNvPr id="57" name="Picture 19" descr="Picture 19">
            <a:extLst>
              <a:ext uri="{FF2B5EF4-FFF2-40B4-BE49-F238E27FC236}">
                <a16:creationId xmlns:a16="http://schemas.microsoft.com/office/drawing/2014/main" id="{FE90D058-F9DB-7B4C-91BF-A761A1619DBA}"/>
              </a:ext>
            </a:extLst>
          </p:cNvPr>
          <p:cNvPicPr>
            <a:picLocks noChangeAspect="1"/>
          </p:cNvPicPr>
          <p:nvPr/>
        </p:nvPicPr>
        <p:blipFill>
          <a:blip r:embed="rId5"/>
          <a:stretch>
            <a:fillRect/>
          </a:stretch>
        </p:blipFill>
        <p:spPr>
          <a:xfrm>
            <a:off x="1844948" y="5648685"/>
            <a:ext cx="548641" cy="548641"/>
          </a:xfrm>
          <a:prstGeom prst="rect">
            <a:avLst/>
          </a:prstGeom>
          <a:ln w="12700">
            <a:miter lim="400000"/>
          </a:ln>
        </p:spPr>
      </p:pic>
      <p:sp>
        <p:nvSpPr>
          <p:cNvPr id="58" name="Oval 22">
            <a:extLst>
              <a:ext uri="{FF2B5EF4-FFF2-40B4-BE49-F238E27FC236}">
                <a16:creationId xmlns:a16="http://schemas.microsoft.com/office/drawing/2014/main" id="{66668038-BD41-E14B-8CEA-B3329B615F8A}"/>
              </a:ext>
            </a:extLst>
          </p:cNvPr>
          <p:cNvSpPr/>
          <p:nvPr/>
        </p:nvSpPr>
        <p:spPr>
          <a:xfrm>
            <a:off x="1380810" y="2084870"/>
            <a:ext cx="3156239" cy="3156239"/>
          </a:xfrm>
          <a:prstGeom prst="ellipse">
            <a:avLst/>
          </a:prstGeom>
          <a:solidFill>
            <a:schemeClr val="bg2"/>
          </a:solidFill>
          <a:ln w="12700">
            <a:miter lim="400000"/>
          </a:ln>
        </p:spPr>
        <p:txBody>
          <a:bodyPr lIns="45719" rIns="45719" anchor="ctr"/>
          <a:lstStyle/>
          <a:p>
            <a:pPr algn="ctr">
              <a:defRPr>
                <a:solidFill>
                  <a:srgbClr val="FFFFFF"/>
                </a:solidFill>
              </a:defRPr>
            </a:pPr>
            <a:endParaRPr/>
          </a:p>
        </p:txBody>
      </p:sp>
      <p:sp>
        <p:nvSpPr>
          <p:cNvPr id="59" name="TextBox 14">
            <a:extLst>
              <a:ext uri="{FF2B5EF4-FFF2-40B4-BE49-F238E27FC236}">
                <a16:creationId xmlns:a16="http://schemas.microsoft.com/office/drawing/2014/main" id="{80C83A3F-0C1A-824A-BD65-C3440650E208}"/>
              </a:ext>
            </a:extLst>
          </p:cNvPr>
          <p:cNvSpPr txBox="1"/>
          <p:nvPr/>
        </p:nvSpPr>
        <p:spPr>
          <a:xfrm>
            <a:off x="2104405" y="3440100"/>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dirty="0">
                <a:solidFill>
                  <a:srgbClr val="FFC000"/>
                </a:solidFill>
              </a:rPr>
              <a:t>Model Development</a:t>
            </a:r>
          </a:p>
        </p:txBody>
      </p:sp>
      <p:pic>
        <p:nvPicPr>
          <p:cNvPr id="60" name="white dude.png" descr="white dude.png">
            <a:extLst>
              <a:ext uri="{FF2B5EF4-FFF2-40B4-BE49-F238E27FC236}">
                <a16:creationId xmlns:a16="http://schemas.microsoft.com/office/drawing/2014/main" id="{7067D6AF-6CEB-A74B-934B-4E8590F799A7}"/>
              </a:ext>
            </a:extLst>
          </p:cNvPr>
          <p:cNvPicPr>
            <a:picLocks noChangeAspect="1"/>
          </p:cNvPicPr>
          <p:nvPr/>
        </p:nvPicPr>
        <p:blipFill>
          <a:blip r:embed="rId6"/>
          <a:srcRect l="4775" r="4775"/>
          <a:stretch>
            <a:fillRect/>
          </a:stretch>
        </p:blipFill>
        <p:spPr>
          <a:xfrm>
            <a:off x="2050527" y="4054106"/>
            <a:ext cx="593686" cy="593686"/>
          </a:xfrm>
          <a:prstGeom prst="rect">
            <a:avLst/>
          </a:prstGeom>
          <a:ln w="12700">
            <a:miter lim="400000"/>
          </a:ln>
        </p:spPr>
      </p:pic>
      <p:pic>
        <p:nvPicPr>
          <p:cNvPr id="61" name="white dude.png" descr="white dude.png">
            <a:extLst>
              <a:ext uri="{FF2B5EF4-FFF2-40B4-BE49-F238E27FC236}">
                <a16:creationId xmlns:a16="http://schemas.microsoft.com/office/drawing/2014/main" id="{E2888660-81CC-B74B-B5CE-73B59E68C186}"/>
              </a:ext>
            </a:extLst>
          </p:cNvPr>
          <p:cNvPicPr>
            <a:picLocks noChangeAspect="1"/>
          </p:cNvPicPr>
          <p:nvPr/>
        </p:nvPicPr>
        <p:blipFill>
          <a:blip r:embed="rId6"/>
          <a:srcRect l="4775" r="4775"/>
          <a:stretch>
            <a:fillRect/>
          </a:stretch>
        </p:blipFill>
        <p:spPr>
          <a:xfrm>
            <a:off x="3468755" y="4041132"/>
            <a:ext cx="609922" cy="609922"/>
          </a:xfrm>
          <a:prstGeom prst="rect">
            <a:avLst/>
          </a:prstGeom>
          <a:ln w="12700">
            <a:miter lim="400000"/>
          </a:ln>
        </p:spPr>
      </p:pic>
      <p:sp>
        <p:nvSpPr>
          <p:cNvPr id="62" name="Arc 34">
            <a:extLst>
              <a:ext uri="{FF2B5EF4-FFF2-40B4-BE49-F238E27FC236}">
                <a16:creationId xmlns:a16="http://schemas.microsoft.com/office/drawing/2014/main" id="{513045C4-9658-C546-99BE-2C5E4CB24DFE}"/>
              </a:ext>
            </a:extLst>
          </p:cNvPr>
          <p:cNvSpPr/>
          <p:nvPr/>
        </p:nvSpPr>
        <p:spPr>
          <a:xfrm rot="10800000">
            <a:off x="3576382" y="4780387"/>
            <a:ext cx="3445260" cy="1165408"/>
          </a:xfrm>
          <a:custGeom>
            <a:avLst/>
            <a:gdLst/>
            <a:ahLst/>
            <a:cxnLst>
              <a:cxn ang="0">
                <a:pos x="wd2" y="hd2"/>
              </a:cxn>
              <a:cxn ang="5400000">
                <a:pos x="wd2" y="hd2"/>
              </a:cxn>
              <a:cxn ang="10800000">
                <a:pos x="wd2" y="hd2"/>
              </a:cxn>
              <a:cxn ang="16200000">
                <a:pos x="wd2" y="hd2"/>
              </a:cxn>
            </a:cxnLst>
            <a:rect l="0" t="0" r="r" b="b"/>
            <a:pathLst>
              <a:path w="21600" h="19282" extrusionOk="0">
                <a:moveTo>
                  <a:pt x="0" y="19282"/>
                </a:moveTo>
                <a:lnTo>
                  <a:pt x="0" y="19282"/>
                </a:lnTo>
                <a:cubicBezTo>
                  <a:pt x="1368" y="6060"/>
                  <a:pt x="7555" y="-2318"/>
                  <a:pt x="13820" y="569"/>
                </a:cubicBezTo>
                <a:cubicBezTo>
                  <a:pt x="17155" y="2107"/>
                  <a:pt x="20001" y="6665"/>
                  <a:pt x="21600" y="13031"/>
                </a:cubicBezTo>
              </a:path>
            </a:pathLst>
          </a:custGeom>
          <a:ln w="6350">
            <a:solidFill>
              <a:schemeClr val="accent1"/>
            </a:solidFill>
            <a:miter/>
            <a:tailEnd type="triangle"/>
          </a:ln>
        </p:spPr>
        <p:txBody>
          <a:bodyPr lIns="45719" rIns="45719" anchor="ctr"/>
          <a:lstStyle/>
          <a:p>
            <a:pPr algn="ctr"/>
            <a:endParaRPr/>
          </a:p>
        </p:txBody>
      </p:sp>
      <p:sp>
        <p:nvSpPr>
          <p:cNvPr id="63" name="Straight Connector 37">
            <a:extLst>
              <a:ext uri="{FF2B5EF4-FFF2-40B4-BE49-F238E27FC236}">
                <a16:creationId xmlns:a16="http://schemas.microsoft.com/office/drawing/2014/main" id="{F5C7B182-F7A4-9D48-8209-5A0D615CAAF5}"/>
              </a:ext>
            </a:extLst>
          </p:cNvPr>
          <p:cNvSpPr/>
          <p:nvPr/>
        </p:nvSpPr>
        <p:spPr>
          <a:xfrm flipV="1">
            <a:off x="9007297" y="3453546"/>
            <a:ext cx="638882" cy="13319"/>
          </a:xfrm>
          <a:prstGeom prst="line">
            <a:avLst/>
          </a:prstGeom>
          <a:ln w="3175">
            <a:solidFill>
              <a:srgbClr val="000000"/>
            </a:solidFill>
            <a:miter/>
            <a:tailEnd type="triangle"/>
          </a:ln>
        </p:spPr>
        <p:txBody>
          <a:bodyPr lIns="45719" rIns="45719"/>
          <a:lstStyle/>
          <a:p>
            <a:endParaRPr/>
          </a:p>
        </p:txBody>
      </p:sp>
      <p:grpSp>
        <p:nvGrpSpPr>
          <p:cNvPr id="64" name="Group 69">
            <a:extLst>
              <a:ext uri="{FF2B5EF4-FFF2-40B4-BE49-F238E27FC236}">
                <a16:creationId xmlns:a16="http://schemas.microsoft.com/office/drawing/2014/main" id="{953F2EF6-B45F-F043-9A55-C04438AC028C}"/>
              </a:ext>
            </a:extLst>
          </p:cNvPr>
          <p:cNvGrpSpPr/>
          <p:nvPr/>
        </p:nvGrpSpPr>
        <p:grpSpPr>
          <a:xfrm>
            <a:off x="6968221" y="2458585"/>
            <a:ext cx="1025669" cy="968893"/>
            <a:chOff x="0" y="0"/>
            <a:chExt cx="1025668" cy="968892"/>
          </a:xfrm>
        </p:grpSpPr>
        <p:pic>
          <p:nvPicPr>
            <p:cNvPr id="65" name="Picture 48" descr="Picture 48">
              <a:extLst>
                <a:ext uri="{FF2B5EF4-FFF2-40B4-BE49-F238E27FC236}">
                  <a16:creationId xmlns:a16="http://schemas.microsoft.com/office/drawing/2014/main" id="{F73CFC45-5593-624D-B0E9-FE52E7504757}"/>
                </a:ext>
              </a:extLst>
            </p:cNvPr>
            <p:cNvPicPr>
              <a:picLocks noChangeAspect="1"/>
            </p:cNvPicPr>
            <p:nvPr/>
          </p:nvPicPr>
          <p:blipFill>
            <a:blip r:embed="rId7"/>
            <a:stretch>
              <a:fillRect/>
            </a:stretch>
          </p:blipFill>
          <p:spPr>
            <a:xfrm>
              <a:off x="-1" y="0"/>
              <a:ext cx="784897" cy="784896"/>
            </a:xfrm>
            <a:prstGeom prst="rect">
              <a:avLst/>
            </a:prstGeom>
            <a:ln w="12700" cap="flat">
              <a:noFill/>
              <a:miter lim="400000"/>
            </a:ln>
            <a:effectLst/>
          </p:spPr>
        </p:pic>
        <p:sp>
          <p:nvSpPr>
            <p:cNvPr id="66" name="Oval 51">
              <a:extLst>
                <a:ext uri="{FF2B5EF4-FFF2-40B4-BE49-F238E27FC236}">
                  <a16:creationId xmlns:a16="http://schemas.microsoft.com/office/drawing/2014/main" id="{3D66B389-ED0D-BF4E-8EED-6197BDDFC1F5}"/>
                </a:ext>
              </a:extLst>
            </p:cNvPr>
            <p:cNvSpPr/>
            <p:nvPr/>
          </p:nvSpPr>
          <p:spPr>
            <a:xfrm>
              <a:off x="409911" y="340121"/>
              <a:ext cx="615758" cy="59057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pic>
          <p:nvPicPr>
            <p:cNvPr id="67" name="Picture 50" descr="Picture 50">
              <a:extLst>
                <a:ext uri="{FF2B5EF4-FFF2-40B4-BE49-F238E27FC236}">
                  <a16:creationId xmlns:a16="http://schemas.microsoft.com/office/drawing/2014/main" id="{8EE71BD6-7F0B-2242-9878-1532F1289A39}"/>
                </a:ext>
              </a:extLst>
            </p:cNvPr>
            <p:cNvPicPr>
              <a:picLocks noChangeAspect="1"/>
            </p:cNvPicPr>
            <p:nvPr/>
          </p:nvPicPr>
          <p:blipFill>
            <a:blip r:embed="rId7"/>
            <a:stretch>
              <a:fillRect/>
            </a:stretch>
          </p:blipFill>
          <p:spPr>
            <a:xfrm>
              <a:off x="422683" y="379354"/>
              <a:ext cx="589539" cy="589539"/>
            </a:xfrm>
            <a:prstGeom prst="rect">
              <a:avLst/>
            </a:prstGeom>
            <a:ln w="12700" cap="flat">
              <a:noFill/>
              <a:miter lim="400000"/>
            </a:ln>
            <a:effectLst/>
          </p:spPr>
        </p:pic>
      </p:grpSp>
      <p:pic>
        <p:nvPicPr>
          <p:cNvPr id="68" name="white dude.png" descr="white dude.png">
            <a:extLst>
              <a:ext uri="{FF2B5EF4-FFF2-40B4-BE49-F238E27FC236}">
                <a16:creationId xmlns:a16="http://schemas.microsoft.com/office/drawing/2014/main" id="{FE07C3EA-C735-0545-A87B-EFD64B501628}"/>
              </a:ext>
            </a:extLst>
          </p:cNvPr>
          <p:cNvPicPr>
            <a:picLocks noChangeAspect="1"/>
          </p:cNvPicPr>
          <p:nvPr/>
        </p:nvPicPr>
        <p:blipFill>
          <a:blip r:embed="rId6"/>
          <a:srcRect l="4775" r="4775"/>
          <a:stretch>
            <a:fillRect/>
          </a:stretch>
        </p:blipFill>
        <p:spPr>
          <a:xfrm>
            <a:off x="2757592" y="2755071"/>
            <a:ext cx="578404" cy="578404"/>
          </a:xfrm>
          <a:prstGeom prst="rect">
            <a:avLst/>
          </a:prstGeom>
          <a:ln w="12700">
            <a:miter lim="400000"/>
          </a:ln>
        </p:spPr>
      </p:pic>
      <p:pic>
        <p:nvPicPr>
          <p:cNvPr id="69" name="Picture 38" descr="Picture 38">
            <a:extLst>
              <a:ext uri="{FF2B5EF4-FFF2-40B4-BE49-F238E27FC236}">
                <a16:creationId xmlns:a16="http://schemas.microsoft.com/office/drawing/2014/main" id="{67F692B9-4DE0-724D-878D-DF37C2995020}"/>
              </a:ext>
            </a:extLst>
          </p:cNvPr>
          <p:cNvPicPr>
            <a:picLocks noChangeAspect="1"/>
          </p:cNvPicPr>
          <p:nvPr/>
        </p:nvPicPr>
        <p:blipFill>
          <a:blip r:embed="rId5"/>
          <a:stretch>
            <a:fillRect/>
          </a:stretch>
        </p:blipFill>
        <p:spPr>
          <a:xfrm>
            <a:off x="1641988" y="1412915"/>
            <a:ext cx="548641" cy="548641"/>
          </a:xfrm>
          <a:prstGeom prst="rect">
            <a:avLst/>
          </a:prstGeom>
          <a:ln w="12700">
            <a:miter lim="400000"/>
          </a:ln>
        </p:spPr>
      </p:pic>
      <p:sp>
        <p:nvSpPr>
          <p:cNvPr id="70" name="TextBox 6">
            <a:extLst>
              <a:ext uri="{FF2B5EF4-FFF2-40B4-BE49-F238E27FC236}">
                <a16:creationId xmlns:a16="http://schemas.microsoft.com/office/drawing/2014/main" id="{D0949FB9-5D24-624F-AA56-FFD79048D8D9}"/>
              </a:ext>
            </a:extLst>
          </p:cNvPr>
          <p:cNvSpPr txBox="1"/>
          <p:nvPr/>
        </p:nvSpPr>
        <p:spPr>
          <a:xfrm>
            <a:off x="2287058" y="4580821"/>
            <a:ext cx="1406465" cy="281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a:solidFill>
                  <a:srgbClr val="FFFFFF"/>
                </a:solidFill>
              </a:defRPr>
            </a:lvl1pPr>
          </a:lstStyle>
          <a:p>
            <a:r>
              <a:rPr dirty="0"/>
              <a:t>Data Scientists</a:t>
            </a:r>
          </a:p>
        </p:txBody>
      </p:sp>
    </p:spTree>
    <p:extLst>
      <p:ext uri="{BB962C8B-B14F-4D97-AF65-F5344CB8AC3E}">
        <p14:creationId xmlns:p14="http://schemas.microsoft.com/office/powerpoint/2010/main" val="439373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4459-C040-6048-8071-49A8BBD0ABE7}"/>
              </a:ext>
            </a:extLst>
          </p:cNvPr>
          <p:cNvSpPr>
            <a:spLocks noGrp="1"/>
          </p:cNvSpPr>
          <p:nvPr>
            <p:ph type="title"/>
          </p:nvPr>
        </p:nvSpPr>
        <p:spPr/>
        <p:txBody>
          <a:bodyPr/>
          <a:lstStyle/>
          <a:p>
            <a:r>
              <a:rPr lang="en-US" dirty="0"/>
              <a:t>Who am I?</a:t>
            </a:r>
          </a:p>
        </p:txBody>
      </p:sp>
      <p:pic>
        <p:nvPicPr>
          <p:cNvPr id="4" name="Picture 3" descr="A person wearing a red shirt&#10;&#10;Description automatically generated">
            <a:extLst>
              <a:ext uri="{FF2B5EF4-FFF2-40B4-BE49-F238E27FC236}">
                <a16:creationId xmlns:a16="http://schemas.microsoft.com/office/drawing/2014/main" id="{E900C588-2661-FF48-9CDA-6458955C1A03}"/>
              </a:ext>
            </a:extLst>
          </p:cNvPr>
          <p:cNvPicPr>
            <a:picLocks noChangeAspect="1"/>
          </p:cNvPicPr>
          <p:nvPr/>
        </p:nvPicPr>
        <p:blipFill>
          <a:blip r:embed="rId3"/>
          <a:stretch>
            <a:fillRect/>
          </a:stretch>
        </p:blipFill>
        <p:spPr>
          <a:xfrm>
            <a:off x="2343772" y="1872983"/>
            <a:ext cx="2511844" cy="2511844"/>
          </a:xfrm>
          <a:prstGeom prst="rect">
            <a:avLst/>
          </a:prstGeom>
        </p:spPr>
      </p:pic>
      <p:sp>
        <p:nvSpPr>
          <p:cNvPr id="6" name="Group">
            <a:extLst>
              <a:ext uri="{FF2B5EF4-FFF2-40B4-BE49-F238E27FC236}">
                <a16:creationId xmlns:a16="http://schemas.microsoft.com/office/drawing/2014/main" id="{08407CFA-93B6-8445-8B08-2661BAEB0906}"/>
              </a:ext>
            </a:extLst>
          </p:cNvPr>
          <p:cNvSpPr txBox="1"/>
          <p:nvPr/>
        </p:nvSpPr>
        <p:spPr>
          <a:xfrm>
            <a:off x="8205851" y="3321703"/>
            <a:ext cx="3556660" cy="7874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defTabSz="584200">
              <a:spcBef>
                <a:spcPts val="1500"/>
              </a:spcBef>
              <a:defRPr sz="2400">
                <a:solidFill>
                  <a:srgbClr val="FFFFFF"/>
                </a:solidFill>
              </a:defRPr>
            </a:pPr>
            <a:r>
              <a:rPr dirty="0">
                <a:latin typeface="Lato Light" panose="020F0502020204030203" pitchFamily="34" charset="0"/>
                <a:ea typeface="Lato Light" panose="020F0502020204030203" pitchFamily="34" charset="0"/>
                <a:cs typeface="Lato Light" panose="020F0502020204030203" pitchFamily="34" charset="0"/>
              </a:rPr>
              <a:t>Data Science Platform for model-driven businesses</a:t>
            </a:r>
          </a:p>
        </p:txBody>
      </p:sp>
      <p:pic>
        <p:nvPicPr>
          <p:cNvPr id="7" name="Picture 5" descr="Picture 5">
            <a:extLst>
              <a:ext uri="{FF2B5EF4-FFF2-40B4-BE49-F238E27FC236}">
                <a16:creationId xmlns:a16="http://schemas.microsoft.com/office/drawing/2014/main" id="{9E1D8872-92EC-294F-A383-9CE13401BFDD}"/>
              </a:ext>
            </a:extLst>
          </p:cNvPr>
          <p:cNvPicPr>
            <a:picLocks noChangeAspect="1"/>
          </p:cNvPicPr>
          <p:nvPr/>
        </p:nvPicPr>
        <p:blipFill>
          <a:blip r:embed="rId4"/>
          <a:stretch>
            <a:fillRect/>
          </a:stretch>
        </p:blipFill>
        <p:spPr>
          <a:xfrm>
            <a:off x="8592307" y="2416533"/>
            <a:ext cx="2316646" cy="712372"/>
          </a:xfrm>
          <a:prstGeom prst="rect">
            <a:avLst/>
          </a:prstGeom>
          <a:ln w="12700" cap="flat">
            <a:noFill/>
            <a:miter lim="400000"/>
          </a:ln>
          <a:effectLst/>
        </p:spPr>
      </p:pic>
      <p:sp>
        <p:nvSpPr>
          <p:cNvPr id="9" name="Group">
            <a:extLst>
              <a:ext uri="{FF2B5EF4-FFF2-40B4-BE49-F238E27FC236}">
                <a16:creationId xmlns:a16="http://schemas.microsoft.com/office/drawing/2014/main" id="{66CEC0A9-00C6-6B48-AE65-7A9E2E9BA539}"/>
              </a:ext>
            </a:extLst>
          </p:cNvPr>
          <p:cNvSpPr txBox="1"/>
          <p:nvPr/>
        </p:nvSpPr>
        <p:spPr>
          <a:xfrm>
            <a:off x="2263322" y="4384827"/>
            <a:ext cx="2672744" cy="6976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algn="ct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Josh </a:t>
            </a:r>
            <a:r>
              <a:rPr lang="en-US" dirty="0" err="1">
                <a:solidFill>
                  <a:srgbClr val="0070C0"/>
                </a:solidFill>
                <a:latin typeface="Lato" panose="020F0502020204030203" pitchFamily="34" charset="0"/>
                <a:ea typeface="Lato" panose="020F0502020204030203" pitchFamily="34" charset="0"/>
                <a:cs typeface="Lato" panose="020F0502020204030203" pitchFamily="34" charset="0"/>
              </a:rPr>
              <a:t>Mineroff</a:t>
            </a:r>
            <a:endParaRPr lang="en-US" dirty="0">
              <a:solidFill>
                <a:srgbClr val="0070C0"/>
              </a:solidFill>
              <a:latin typeface="Lato" panose="020F0502020204030203" pitchFamily="34" charset="0"/>
              <a:ea typeface="Lato" panose="020F0502020204030203" pitchFamily="34" charset="0"/>
              <a:cs typeface="Lato" panose="020F0502020204030203" pitchFamily="34" charset="0"/>
            </a:endParaRPr>
          </a:p>
          <a:p>
            <a:pPr algn="ctr" defTabSz="584200">
              <a:defRPr sz="2400">
                <a:solidFill>
                  <a:srgbClr val="FFFFFF"/>
                </a:solidFill>
              </a:defRPr>
            </a:pPr>
            <a:r>
              <a:rPr lang="en-US" sz="1800" dirty="0">
                <a:solidFill>
                  <a:srgbClr val="0070C0"/>
                </a:solidFill>
                <a:latin typeface="Lato" panose="020F0502020204030203" pitchFamily="34" charset="0"/>
                <a:ea typeface="Lato" panose="020F0502020204030203" pitchFamily="34" charset="0"/>
                <a:cs typeface="Lato" panose="020F0502020204030203" pitchFamily="34" charset="0"/>
              </a:rPr>
              <a:t>Field Engineer | Domino</a:t>
            </a:r>
            <a:endParaRPr sz="18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38049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744BE-80F2-EF41-AC6A-0002D041FF2C}"/>
              </a:ext>
            </a:extLst>
          </p:cNvPr>
          <p:cNvSpPr>
            <a:spLocks noGrp="1"/>
          </p:cNvSpPr>
          <p:nvPr>
            <p:ph type="title"/>
          </p:nvPr>
        </p:nvSpPr>
        <p:spPr>
          <a:xfrm>
            <a:off x="2835667" y="2865150"/>
            <a:ext cx="6520665" cy="1127700"/>
          </a:xfrm>
        </p:spPr>
        <p:txBody>
          <a:bodyPr/>
          <a:lstStyle/>
          <a:p>
            <a:pPr algn="ctr"/>
            <a:r>
              <a:rPr lang="en-US" dirty="0"/>
              <a:t>Pick the right problem to solve</a:t>
            </a:r>
          </a:p>
        </p:txBody>
      </p:sp>
    </p:spTree>
    <p:extLst>
      <p:ext uri="{BB962C8B-B14F-4D97-AF65-F5344CB8AC3E}">
        <p14:creationId xmlns:p14="http://schemas.microsoft.com/office/powerpoint/2010/main" val="53896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9A47DBE-DA54-4BCA-8C3A-0053AB027F1E}"/>
              </a:ext>
            </a:extLst>
          </p:cNvPr>
          <p:cNvSpPr>
            <a:spLocks noGrp="1"/>
          </p:cNvSpPr>
          <p:nvPr>
            <p:ph type="title"/>
          </p:nvPr>
        </p:nvSpPr>
        <p:spPr>
          <a:xfrm>
            <a:off x="580779" y="186875"/>
            <a:ext cx="5355300" cy="1127700"/>
          </a:xfrm>
        </p:spPr>
        <p:txBody>
          <a:bodyPr/>
          <a:lstStyle/>
          <a:p>
            <a:r>
              <a:rPr lang="en-US" dirty="0"/>
              <a:t>Project Prioritization</a:t>
            </a:r>
          </a:p>
        </p:txBody>
      </p:sp>
      <p:sp>
        <p:nvSpPr>
          <p:cNvPr id="17" name="Oval 13">
            <a:extLst>
              <a:ext uri="{FF2B5EF4-FFF2-40B4-BE49-F238E27FC236}">
                <a16:creationId xmlns:a16="http://schemas.microsoft.com/office/drawing/2014/main" id="{A8E556CA-F1AC-EF49-948E-30F41529A86C}"/>
              </a:ext>
            </a:extLst>
          </p:cNvPr>
          <p:cNvSpPr/>
          <p:nvPr/>
        </p:nvSpPr>
        <p:spPr>
          <a:xfrm>
            <a:off x="9310825" y="5785177"/>
            <a:ext cx="561475" cy="562413"/>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8" name="Oval 15">
            <a:extLst>
              <a:ext uri="{FF2B5EF4-FFF2-40B4-BE49-F238E27FC236}">
                <a16:creationId xmlns:a16="http://schemas.microsoft.com/office/drawing/2014/main" id="{63A2D74E-0C65-FC47-B630-CE8DBA0DC7F7}"/>
              </a:ext>
            </a:extLst>
          </p:cNvPr>
          <p:cNvSpPr/>
          <p:nvPr/>
        </p:nvSpPr>
        <p:spPr>
          <a:xfrm>
            <a:off x="8874392" y="5883503"/>
            <a:ext cx="365151" cy="36576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20" name="Oval 23">
            <a:extLst>
              <a:ext uri="{FF2B5EF4-FFF2-40B4-BE49-F238E27FC236}">
                <a16:creationId xmlns:a16="http://schemas.microsoft.com/office/drawing/2014/main" id="{8C166613-FCE9-BD41-B6CB-E8BBD9BD1597}"/>
              </a:ext>
            </a:extLst>
          </p:cNvPr>
          <p:cNvSpPr/>
          <p:nvPr/>
        </p:nvSpPr>
        <p:spPr>
          <a:xfrm>
            <a:off x="8601976" y="5974942"/>
            <a:ext cx="182577" cy="182881"/>
          </a:xfrm>
          <a:prstGeom prst="ellipse">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27" name="TextBox 14">
            <a:extLst>
              <a:ext uri="{FF2B5EF4-FFF2-40B4-BE49-F238E27FC236}">
                <a16:creationId xmlns:a16="http://schemas.microsoft.com/office/drawing/2014/main" id="{6675C2D8-AEDE-184E-9AF6-07EEAE66837A}"/>
              </a:ext>
            </a:extLst>
          </p:cNvPr>
          <p:cNvSpPr txBox="1"/>
          <p:nvPr/>
        </p:nvSpPr>
        <p:spPr>
          <a:xfrm>
            <a:off x="8230739" y="5600260"/>
            <a:ext cx="1107628" cy="370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a:defRPr>
                <a:latin typeface="Lato Bold"/>
                <a:ea typeface="Lato Bold"/>
                <a:cs typeface="Lato Bold"/>
                <a:sym typeface="Lato Bold"/>
              </a:defRPr>
            </a:lvl1pPr>
          </a:lstStyle>
          <a:p>
            <a:r>
              <a:rPr dirty="0"/>
              <a:t>Risk</a:t>
            </a:r>
          </a:p>
        </p:txBody>
      </p:sp>
      <p:grpSp>
        <p:nvGrpSpPr>
          <p:cNvPr id="10" name="Group 9">
            <a:extLst>
              <a:ext uri="{FF2B5EF4-FFF2-40B4-BE49-F238E27FC236}">
                <a16:creationId xmlns:a16="http://schemas.microsoft.com/office/drawing/2014/main" id="{3370E4A5-0E90-254B-B68D-6C974DDC502C}"/>
              </a:ext>
            </a:extLst>
          </p:cNvPr>
          <p:cNvGrpSpPr/>
          <p:nvPr/>
        </p:nvGrpSpPr>
        <p:grpSpPr>
          <a:xfrm>
            <a:off x="6652667" y="929630"/>
            <a:ext cx="4598427" cy="4560643"/>
            <a:chOff x="6516948" y="1411671"/>
            <a:chExt cx="4145334" cy="4111273"/>
          </a:xfrm>
        </p:grpSpPr>
        <p:sp>
          <p:nvSpPr>
            <p:cNvPr id="11" name="Rectangle 3">
              <a:extLst>
                <a:ext uri="{FF2B5EF4-FFF2-40B4-BE49-F238E27FC236}">
                  <a16:creationId xmlns:a16="http://schemas.microsoft.com/office/drawing/2014/main" id="{A817B356-5466-2F4A-BB17-5653F99E1A2B}"/>
                </a:ext>
              </a:extLst>
            </p:cNvPr>
            <p:cNvSpPr/>
            <p:nvPr/>
          </p:nvSpPr>
          <p:spPr>
            <a:xfrm>
              <a:off x="6930188" y="1411673"/>
              <a:ext cx="3732094" cy="3713052"/>
            </a:xfrm>
            <a:prstGeom prst="rect">
              <a:avLst/>
            </a:prstGeom>
            <a:gradFill flip="none" rotWithShape="1">
              <a:gsLst>
                <a:gs pos="8000">
                  <a:schemeClr val="accent1"/>
                </a:gs>
                <a:gs pos="83000">
                  <a:srgbClr val="FFDB6D"/>
                </a:gs>
                <a:gs pos="28000">
                  <a:srgbClr val="AFC9EA"/>
                </a:gs>
                <a:gs pos="50000">
                  <a:schemeClr val="bg1"/>
                </a:gs>
                <a:gs pos="92000">
                  <a:srgbClr val="FFC000"/>
                </a:gs>
              </a:gsLst>
              <a:lin ang="2700000" scaled="1"/>
              <a:tileRect/>
            </a:gradFill>
            <a:ln w="12700">
              <a:solidFill>
                <a:schemeClr val="accent1"/>
              </a:solidFill>
              <a:miter/>
            </a:ln>
          </p:spPr>
          <p:txBody>
            <a:bodyPr lIns="45719" rIns="45719" anchor="ctr"/>
            <a:lstStyle/>
            <a:p>
              <a:pPr algn="ctr">
                <a:defRPr>
                  <a:solidFill>
                    <a:srgbClr val="FFFFFF"/>
                  </a:solidFill>
                </a:defRPr>
              </a:pPr>
              <a:endParaRPr dirty="0"/>
            </a:p>
          </p:txBody>
        </p:sp>
        <p:sp>
          <p:nvSpPr>
            <p:cNvPr id="12" name="Oval 4">
              <a:extLst>
                <a:ext uri="{FF2B5EF4-FFF2-40B4-BE49-F238E27FC236}">
                  <a16:creationId xmlns:a16="http://schemas.microsoft.com/office/drawing/2014/main" id="{AD3C3B30-0734-254C-938C-751A4ED99C46}"/>
                </a:ext>
              </a:extLst>
            </p:cNvPr>
            <p:cNvSpPr/>
            <p:nvPr/>
          </p:nvSpPr>
          <p:spPr>
            <a:xfrm>
              <a:off x="7505693" y="2245078"/>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13" name="Oval 10">
              <a:extLst>
                <a:ext uri="{FF2B5EF4-FFF2-40B4-BE49-F238E27FC236}">
                  <a16:creationId xmlns:a16="http://schemas.microsoft.com/office/drawing/2014/main" id="{AC70C8F4-D0F8-F049-9654-718FAD01C139}"/>
                </a:ext>
              </a:extLst>
            </p:cNvPr>
            <p:cNvSpPr/>
            <p:nvPr/>
          </p:nvSpPr>
          <p:spPr>
            <a:xfrm>
              <a:off x="7548281" y="4414191"/>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15" name="Oval 11">
              <a:extLst>
                <a:ext uri="{FF2B5EF4-FFF2-40B4-BE49-F238E27FC236}">
                  <a16:creationId xmlns:a16="http://schemas.microsoft.com/office/drawing/2014/main" id="{6D1A40EE-4345-4848-9A2C-067B9918F528}"/>
                </a:ext>
              </a:extLst>
            </p:cNvPr>
            <p:cNvSpPr/>
            <p:nvPr/>
          </p:nvSpPr>
          <p:spPr>
            <a:xfrm>
              <a:off x="8938020" y="3854389"/>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16" name="Oval 12">
              <a:extLst>
                <a:ext uri="{FF2B5EF4-FFF2-40B4-BE49-F238E27FC236}">
                  <a16:creationId xmlns:a16="http://schemas.microsoft.com/office/drawing/2014/main" id="{C5FBE1A4-36F5-5541-AD19-FA0847FA3046}"/>
                </a:ext>
              </a:extLst>
            </p:cNvPr>
            <p:cNvSpPr/>
            <p:nvPr/>
          </p:nvSpPr>
          <p:spPr>
            <a:xfrm>
              <a:off x="9329818" y="1805661"/>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19" name="Oval 21">
              <a:extLst>
                <a:ext uri="{FF2B5EF4-FFF2-40B4-BE49-F238E27FC236}">
                  <a16:creationId xmlns:a16="http://schemas.microsoft.com/office/drawing/2014/main" id="{032B2F86-8877-644E-8539-303D6086C232}"/>
                </a:ext>
              </a:extLst>
            </p:cNvPr>
            <p:cNvSpPr/>
            <p:nvPr/>
          </p:nvSpPr>
          <p:spPr>
            <a:xfrm>
              <a:off x="10152118" y="4612833"/>
              <a:ext cx="365153" cy="36576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21" name="Oval 24">
              <a:extLst>
                <a:ext uri="{FF2B5EF4-FFF2-40B4-BE49-F238E27FC236}">
                  <a16:creationId xmlns:a16="http://schemas.microsoft.com/office/drawing/2014/main" id="{4376611C-17AD-5340-A6B7-925B61F02BC1}"/>
                </a:ext>
              </a:extLst>
            </p:cNvPr>
            <p:cNvSpPr/>
            <p:nvPr/>
          </p:nvSpPr>
          <p:spPr>
            <a:xfrm>
              <a:off x="8277938" y="3268272"/>
              <a:ext cx="561475" cy="562413"/>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22" name="Oval 26">
              <a:extLst>
                <a:ext uri="{FF2B5EF4-FFF2-40B4-BE49-F238E27FC236}">
                  <a16:creationId xmlns:a16="http://schemas.microsoft.com/office/drawing/2014/main" id="{540AB7DF-E2BC-3246-8B17-FF2904959DCB}"/>
                </a:ext>
              </a:extLst>
            </p:cNvPr>
            <p:cNvSpPr/>
            <p:nvPr/>
          </p:nvSpPr>
          <p:spPr>
            <a:xfrm>
              <a:off x="8672979" y="2531438"/>
              <a:ext cx="365153" cy="36576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23" name="Oval 27">
              <a:extLst>
                <a:ext uri="{FF2B5EF4-FFF2-40B4-BE49-F238E27FC236}">
                  <a16:creationId xmlns:a16="http://schemas.microsoft.com/office/drawing/2014/main" id="{620DDE67-BAFE-F84B-8887-ED5053C751FB}"/>
                </a:ext>
              </a:extLst>
            </p:cNvPr>
            <p:cNvSpPr/>
            <p:nvPr/>
          </p:nvSpPr>
          <p:spPr>
            <a:xfrm>
              <a:off x="9668656" y="3366598"/>
              <a:ext cx="365153" cy="36576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24" name="Oval 28">
              <a:extLst>
                <a:ext uri="{FF2B5EF4-FFF2-40B4-BE49-F238E27FC236}">
                  <a16:creationId xmlns:a16="http://schemas.microsoft.com/office/drawing/2014/main" id="{9E8B1C94-75A8-AF41-B893-7052D1830CB2}"/>
                </a:ext>
              </a:extLst>
            </p:cNvPr>
            <p:cNvSpPr/>
            <p:nvPr/>
          </p:nvSpPr>
          <p:spPr>
            <a:xfrm>
              <a:off x="7552655" y="3458038"/>
              <a:ext cx="182577" cy="18288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25" name="Oval 29">
              <a:extLst>
                <a:ext uri="{FF2B5EF4-FFF2-40B4-BE49-F238E27FC236}">
                  <a16:creationId xmlns:a16="http://schemas.microsoft.com/office/drawing/2014/main" id="{3DAF3AF5-A2D2-E048-9F1D-34C0207943A6}"/>
                </a:ext>
              </a:extLst>
            </p:cNvPr>
            <p:cNvSpPr/>
            <p:nvPr/>
          </p:nvSpPr>
          <p:spPr>
            <a:xfrm>
              <a:off x="7905047" y="1745775"/>
              <a:ext cx="182577" cy="182882"/>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26" name="Oval 30">
              <a:extLst>
                <a:ext uri="{FF2B5EF4-FFF2-40B4-BE49-F238E27FC236}">
                  <a16:creationId xmlns:a16="http://schemas.microsoft.com/office/drawing/2014/main" id="{BF13C7AF-33DC-5F4B-BA54-E378F11A2AB3}"/>
                </a:ext>
              </a:extLst>
            </p:cNvPr>
            <p:cNvSpPr/>
            <p:nvPr/>
          </p:nvSpPr>
          <p:spPr>
            <a:xfrm>
              <a:off x="7905047" y="1995427"/>
              <a:ext cx="182577" cy="182881"/>
            </a:xfrm>
            <a:prstGeom prst="ellipse">
              <a:avLst/>
            </a:prstGeom>
            <a:solidFill>
              <a:schemeClr val="accent1"/>
            </a:solidFill>
            <a:ln w="38100">
              <a:solidFill>
                <a:schemeClr val="accent1"/>
              </a:solidFill>
              <a:miter lim="400000"/>
            </a:ln>
          </p:spPr>
          <p:txBody>
            <a:bodyPr lIns="45719" rIns="45719" anchor="ctr"/>
            <a:lstStyle/>
            <a:p>
              <a:pPr algn="ctr">
                <a:defRPr>
                  <a:solidFill>
                    <a:srgbClr val="FFFFFF"/>
                  </a:solidFill>
                </a:defRPr>
              </a:pPr>
              <a:endParaRPr/>
            </a:p>
          </p:txBody>
        </p:sp>
        <p:sp>
          <p:nvSpPr>
            <p:cNvPr id="28" name="TextBox 32">
              <a:extLst>
                <a:ext uri="{FF2B5EF4-FFF2-40B4-BE49-F238E27FC236}">
                  <a16:creationId xmlns:a16="http://schemas.microsoft.com/office/drawing/2014/main" id="{AE4AFB78-0F84-AE42-8F21-033E06F9480E}"/>
                </a:ext>
              </a:extLst>
            </p:cNvPr>
            <p:cNvSpPr txBox="1"/>
            <p:nvPr/>
          </p:nvSpPr>
          <p:spPr>
            <a:xfrm>
              <a:off x="6924125" y="5122834"/>
              <a:ext cx="3732094" cy="40011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a:latin typeface="Lato Bold"/>
                  <a:ea typeface="Lato Bold"/>
                  <a:cs typeface="Lato Bold"/>
                  <a:sym typeface="Lato Bold"/>
                </a:defRPr>
              </a:lvl1pPr>
            </a:lstStyle>
            <a:p>
              <a:r>
                <a:rPr sz="2000" dirty="0"/>
                <a:t>EFFORT</a:t>
              </a:r>
            </a:p>
          </p:txBody>
        </p:sp>
        <p:sp>
          <p:nvSpPr>
            <p:cNvPr id="29" name="TextBox 33">
              <a:extLst>
                <a:ext uri="{FF2B5EF4-FFF2-40B4-BE49-F238E27FC236}">
                  <a16:creationId xmlns:a16="http://schemas.microsoft.com/office/drawing/2014/main" id="{71FCEE5F-EC8D-1145-BFA1-B165E371E3F8}"/>
                </a:ext>
              </a:extLst>
            </p:cNvPr>
            <p:cNvSpPr txBox="1"/>
            <p:nvPr/>
          </p:nvSpPr>
          <p:spPr>
            <a:xfrm rot="16200000">
              <a:off x="4860476" y="3068143"/>
              <a:ext cx="3713054" cy="40011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a:latin typeface="Lato Bold"/>
                  <a:ea typeface="Lato Bold"/>
                  <a:cs typeface="Lato Bold"/>
                  <a:sym typeface="Lato Bold"/>
                </a:defRPr>
              </a:lvl1pPr>
            </a:lstStyle>
            <a:p>
              <a:r>
                <a:rPr sz="2000" dirty="0"/>
                <a:t>VALUE</a:t>
              </a:r>
            </a:p>
          </p:txBody>
        </p:sp>
        <p:sp>
          <p:nvSpPr>
            <p:cNvPr id="30" name="TextBox 34">
              <a:extLst>
                <a:ext uri="{FF2B5EF4-FFF2-40B4-BE49-F238E27FC236}">
                  <a16:creationId xmlns:a16="http://schemas.microsoft.com/office/drawing/2014/main" id="{26434589-F5C1-9B4A-8D4E-A6D67D12FA9B}"/>
                </a:ext>
              </a:extLst>
            </p:cNvPr>
            <p:cNvSpPr txBox="1"/>
            <p:nvPr/>
          </p:nvSpPr>
          <p:spPr>
            <a:xfrm rot="16200000">
              <a:off x="6292253" y="1736202"/>
              <a:ext cx="956403" cy="3073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1400">
                  <a:latin typeface="Lato Bold"/>
                  <a:ea typeface="Lato Bold"/>
                  <a:cs typeface="Lato Bold"/>
                  <a:sym typeface="Lato Bold"/>
                </a:defRPr>
              </a:lvl1pPr>
            </a:lstStyle>
            <a:p>
              <a:pPr algn="r"/>
              <a:r>
                <a:rPr lang="en-US" dirty="0">
                  <a:latin typeface="Lato Medium" panose="020F0502020204030203" pitchFamily="34" charset="0"/>
                  <a:ea typeface="Lato Medium" panose="020F0502020204030203" pitchFamily="34" charset="0"/>
                  <a:cs typeface="Lato Medium" panose="020F0502020204030203" pitchFamily="34" charset="0"/>
                </a:rPr>
                <a:t>High</a:t>
              </a:r>
              <a:endParaRP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31" name="TextBox 36">
              <a:extLst>
                <a:ext uri="{FF2B5EF4-FFF2-40B4-BE49-F238E27FC236}">
                  <a16:creationId xmlns:a16="http://schemas.microsoft.com/office/drawing/2014/main" id="{4889492D-269A-174F-A03B-65CCC3E9BD41}"/>
                </a:ext>
              </a:extLst>
            </p:cNvPr>
            <p:cNvSpPr txBox="1"/>
            <p:nvPr/>
          </p:nvSpPr>
          <p:spPr>
            <a:xfrm>
              <a:off x="6930188" y="5127402"/>
              <a:ext cx="1362334" cy="3073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1400">
                  <a:latin typeface="Lato Bold"/>
                  <a:ea typeface="Lato Bold"/>
                  <a:cs typeface="Lato Bold"/>
                  <a:sym typeface="Lato Bold"/>
                </a:defRPr>
              </a:lvl1pPr>
            </a:lstStyle>
            <a:p>
              <a:r>
                <a:rPr dirty="0">
                  <a:latin typeface="Lato Medium" panose="020F0502020204030203" pitchFamily="34" charset="0"/>
                  <a:ea typeface="Lato Medium" panose="020F0502020204030203" pitchFamily="34" charset="0"/>
                  <a:cs typeface="Lato Medium" panose="020F0502020204030203" pitchFamily="34" charset="0"/>
                </a:rPr>
                <a:t>Low</a:t>
              </a:r>
            </a:p>
          </p:txBody>
        </p:sp>
        <p:sp>
          <p:nvSpPr>
            <p:cNvPr id="32" name="TextBox 37">
              <a:extLst>
                <a:ext uri="{FF2B5EF4-FFF2-40B4-BE49-F238E27FC236}">
                  <a16:creationId xmlns:a16="http://schemas.microsoft.com/office/drawing/2014/main" id="{70808BCB-8E4F-BC49-8387-A5DD11D36715}"/>
                </a:ext>
              </a:extLst>
            </p:cNvPr>
            <p:cNvSpPr txBox="1"/>
            <p:nvPr/>
          </p:nvSpPr>
          <p:spPr>
            <a:xfrm>
              <a:off x="9955179" y="5127402"/>
              <a:ext cx="707103" cy="3073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1400">
                  <a:latin typeface="Lato Bold"/>
                  <a:ea typeface="Lato Bold"/>
                  <a:cs typeface="Lato Bold"/>
                  <a:sym typeface="Lato Bold"/>
                </a:defRPr>
              </a:lvl1pPr>
            </a:lstStyle>
            <a:p>
              <a:pPr algn="r"/>
              <a:r>
                <a:rPr lang="en-US" dirty="0">
                  <a:latin typeface="Lato Medium" panose="020F0502020204030203" pitchFamily="34" charset="0"/>
                  <a:ea typeface="Lato Medium" panose="020F0502020204030203" pitchFamily="34" charset="0"/>
                  <a:cs typeface="Lato Medium" panose="020F0502020204030203" pitchFamily="34" charset="0"/>
                </a:rPr>
                <a:t>High</a:t>
              </a:r>
              <a:endParaRP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35" name="TextBox 34">
              <a:extLst>
                <a:ext uri="{FF2B5EF4-FFF2-40B4-BE49-F238E27FC236}">
                  <a16:creationId xmlns:a16="http://schemas.microsoft.com/office/drawing/2014/main" id="{194BA5D9-EE9C-1F46-A6AA-3A1B5B7C306B}"/>
                </a:ext>
              </a:extLst>
            </p:cNvPr>
            <p:cNvSpPr txBox="1"/>
            <p:nvPr/>
          </p:nvSpPr>
          <p:spPr>
            <a:xfrm rot="16200000">
              <a:off x="6324168" y="4517289"/>
              <a:ext cx="907530" cy="30734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1400">
                  <a:latin typeface="Lato Bold"/>
                  <a:ea typeface="Lato Bold"/>
                  <a:cs typeface="Lato Bold"/>
                  <a:sym typeface="Lato Bold"/>
                </a:defRPr>
              </a:lvl1pPr>
            </a:lstStyle>
            <a:p>
              <a:r>
                <a:rPr dirty="0">
                  <a:latin typeface="Lato Medium" panose="020F0502020204030203" pitchFamily="34" charset="0"/>
                  <a:ea typeface="Lato Medium" panose="020F0502020204030203" pitchFamily="34" charset="0"/>
                  <a:cs typeface="Lato Medium" panose="020F0502020204030203" pitchFamily="34" charset="0"/>
                </a:rPr>
                <a:t>Low</a:t>
              </a:r>
            </a:p>
          </p:txBody>
        </p:sp>
      </p:grpSp>
      <p:sp>
        <p:nvSpPr>
          <p:cNvPr id="38" name="Google Shape;690;p75">
            <a:extLst>
              <a:ext uri="{FF2B5EF4-FFF2-40B4-BE49-F238E27FC236}">
                <a16:creationId xmlns:a16="http://schemas.microsoft.com/office/drawing/2014/main" id="{A1628D63-5929-0D42-A627-342A50529C92}"/>
              </a:ext>
            </a:extLst>
          </p:cNvPr>
          <p:cNvSpPr txBox="1">
            <a:spLocks/>
          </p:cNvSpPr>
          <p:nvPr/>
        </p:nvSpPr>
        <p:spPr>
          <a:xfrm>
            <a:off x="580778" y="1284977"/>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Calculate </a:t>
            </a:r>
            <a:r>
              <a:rPr lang="en-US" sz="2000" b="1" dirty="0">
                <a:solidFill>
                  <a:schemeClr val="bg2"/>
                </a:solidFill>
                <a:latin typeface="Lato Heavy" panose="020F0502020204030203" pitchFamily="34" charset="0"/>
                <a:ea typeface="Lato Heavy" panose="020F0502020204030203" pitchFamily="34" charset="0"/>
                <a:cs typeface="Lato Heavy" panose="020F0502020204030203" pitchFamily="34" charset="0"/>
                <a:sym typeface="Arial"/>
              </a:rPr>
              <a:t>Value</a:t>
            </a:r>
            <a:r>
              <a:rPr lang="en-US" sz="20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 ($100k, $1M, $10M, etc.)</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Estimate </a:t>
            </a:r>
            <a:r>
              <a:rPr lang="en-US" sz="2000" b="1" dirty="0">
                <a:solidFill>
                  <a:schemeClr val="bg2"/>
                </a:solidFill>
                <a:latin typeface="Lato Heavy" panose="020F0502020204030203" pitchFamily="34" charset="0"/>
                <a:ea typeface="Lato Heavy" panose="020F0502020204030203" pitchFamily="34" charset="0"/>
                <a:cs typeface="Lato Heavy" panose="020F0502020204030203" pitchFamily="34" charset="0"/>
              </a:rPr>
              <a:t>Effort</a:t>
            </a: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 (hour, day, week, year, etc.)</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Forecast </a:t>
            </a:r>
            <a:r>
              <a:rPr lang="en-US" sz="2000" b="1" dirty="0">
                <a:solidFill>
                  <a:schemeClr val="bg2"/>
                </a:solidFill>
                <a:latin typeface="Lato Heavy" panose="020F0502020204030203" pitchFamily="34" charset="0"/>
                <a:ea typeface="Lato Heavy" panose="020F0502020204030203" pitchFamily="34" charset="0"/>
                <a:cs typeface="Lato Heavy" panose="020F0502020204030203" pitchFamily="34" charset="0"/>
              </a:rPr>
              <a:t>Risks</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Barriers to adoption</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Potential consequences of errors or performance degradation</a:t>
            </a:r>
          </a:p>
          <a:p>
            <a:pPr marL="251458" lvl="3" indent="-251458">
              <a:spcBef>
                <a:spcPts val="1800"/>
              </a:spcBef>
              <a:buClr>
                <a:schemeClr val="bg2"/>
              </a:buClr>
              <a:buSzPct val="100000"/>
              <a:buFont typeface="Lato Regular"/>
              <a:buChar char="•"/>
              <a:defRPr sz="1900">
                <a:solidFill>
                  <a:srgbClr val="FFFFFF"/>
                </a:solidFill>
              </a:defRPr>
            </a:pP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58" lvl="3" indent="-251458">
              <a:spcBef>
                <a:spcPts val="18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“Product management” principles apply to data science projects just as much as engineering projects</a:t>
            </a:r>
          </a:p>
          <a:p>
            <a:pPr marL="251458" indent="-251458">
              <a:lnSpc>
                <a:spcPct val="100000"/>
              </a:lnSpc>
              <a:spcBef>
                <a:spcPts val="900"/>
              </a:spcBef>
              <a:buClr>
                <a:schemeClr val="bg2"/>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58" indent="-251458">
              <a:lnSpc>
                <a:spcPct val="100000"/>
              </a:lnSpc>
              <a:spcBef>
                <a:spcPts val="900"/>
              </a:spcBef>
              <a:buClr>
                <a:schemeClr val="bg2"/>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p:txBody>
      </p:sp>
    </p:spTree>
    <p:extLst>
      <p:ext uri="{BB962C8B-B14F-4D97-AF65-F5344CB8AC3E}">
        <p14:creationId xmlns:p14="http://schemas.microsoft.com/office/powerpoint/2010/main" val="4137591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A25B-0BDC-CC47-8552-1BD07A8C07E0}"/>
              </a:ext>
            </a:extLst>
          </p:cNvPr>
          <p:cNvSpPr>
            <a:spLocks noGrp="1"/>
          </p:cNvSpPr>
          <p:nvPr>
            <p:ph type="title"/>
          </p:nvPr>
        </p:nvSpPr>
        <p:spPr/>
        <p:txBody>
          <a:bodyPr/>
          <a:lstStyle/>
          <a:p>
            <a:r>
              <a:rPr lang="en-US" dirty="0"/>
              <a:t>Other Considerations</a:t>
            </a:r>
          </a:p>
        </p:txBody>
      </p:sp>
      <p:sp>
        <p:nvSpPr>
          <p:cNvPr id="3" name="Google Shape;690;p75">
            <a:extLst>
              <a:ext uri="{FF2B5EF4-FFF2-40B4-BE49-F238E27FC236}">
                <a16:creationId xmlns:a16="http://schemas.microsoft.com/office/drawing/2014/main" id="{CEEC9D76-9FF7-5845-904A-B691650E918D}"/>
              </a:ext>
            </a:extLst>
          </p:cNvPr>
          <p:cNvSpPr txBox="1">
            <a:spLocks/>
          </p:cNvSpPr>
          <p:nvPr/>
        </p:nvSpPr>
        <p:spPr>
          <a:xfrm>
            <a:off x="580778" y="1284977"/>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sym typeface="Arial"/>
              </a:rPr>
              <a:t>Data Availability</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1800" dirty="0">
                <a:solidFill>
                  <a:schemeClr val="bg2"/>
                </a:solidFill>
              </a:rPr>
              <a:t>Can use current data limitations to define future data engineering needs</a:t>
            </a:r>
            <a:endParaRPr lang="en-US" sz="18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Prior Art Review</a:t>
            </a:r>
          </a:p>
          <a:p>
            <a:pPr marL="708658" lvl="1" indent="-251458">
              <a:spcBef>
                <a:spcPts val="900"/>
              </a:spcBef>
              <a:buClr>
                <a:schemeClr val="bg2"/>
              </a:buClr>
              <a:buSzPct val="100000"/>
              <a:buFont typeface="Lato Regular"/>
              <a:buChar char="•"/>
              <a:defRPr sz="2400">
                <a:solidFill>
                  <a:srgbClr val="FFFFFF"/>
                </a:solidFill>
              </a:defRPr>
            </a:pPr>
            <a:r>
              <a:rPr lang="en-US" sz="1800" dirty="0">
                <a:solidFill>
                  <a:schemeClr val="bg2"/>
                </a:solidFill>
              </a:rPr>
              <a:t>Review state of the art — internally and externally </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Model Delivery Plan</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How will this model be deployed?</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Proceed incrementally to get feedback from real usage</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Success Measures</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1800" dirty="0">
                <a:solidFill>
                  <a:schemeClr val="bg2"/>
                </a:solidFill>
              </a:rPr>
              <a:t>How will we know if this worked?</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1800" dirty="0">
                <a:solidFill>
                  <a:schemeClr val="bg2"/>
                </a:solidFill>
                <a:latin typeface="Lato" panose="020F0502020204030203" pitchFamily="34" charset="0"/>
                <a:ea typeface="Lato" panose="020F0502020204030203" pitchFamily="34" charset="0"/>
                <a:cs typeface="Lato" panose="020F0502020204030203" pitchFamily="34" charset="0"/>
              </a:rPr>
              <a:t>Frame in terms of business KPIs</a:t>
            </a:r>
            <a:endParaRPr lang="en-US" sz="20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58" indent="-251458">
              <a:lnSpc>
                <a:spcPct val="100000"/>
              </a:lnSpc>
              <a:spcBef>
                <a:spcPts val="900"/>
              </a:spcBef>
              <a:buClr>
                <a:schemeClr val="bg2"/>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58" indent="-251458">
              <a:lnSpc>
                <a:spcPct val="100000"/>
              </a:lnSpc>
              <a:spcBef>
                <a:spcPts val="900"/>
              </a:spcBef>
              <a:buClr>
                <a:schemeClr val="bg2"/>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4" name="Picture 6" descr="Picture 6">
            <a:extLst>
              <a:ext uri="{FF2B5EF4-FFF2-40B4-BE49-F238E27FC236}">
                <a16:creationId xmlns:a16="http://schemas.microsoft.com/office/drawing/2014/main" id="{9A66317B-FE03-BC4E-B810-2218469AB916}"/>
              </a:ext>
            </a:extLst>
          </p:cNvPr>
          <p:cNvPicPr>
            <a:picLocks noChangeAspect="1"/>
          </p:cNvPicPr>
          <p:nvPr/>
        </p:nvPicPr>
        <p:blipFill>
          <a:blip r:embed="rId3">
            <a:clrChange>
              <a:clrFrom>
                <a:srgbClr val="007EC5"/>
              </a:clrFrom>
              <a:clrTo>
                <a:srgbClr val="007EC5">
                  <a:alpha val="0"/>
                </a:srgbClr>
              </a:clrTo>
            </a:clrChange>
          </a:blip>
          <a:stretch>
            <a:fillRect/>
          </a:stretch>
        </p:blipFill>
        <p:spPr>
          <a:xfrm>
            <a:off x="8050775" y="1577525"/>
            <a:ext cx="3465444" cy="3465444"/>
          </a:xfrm>
          <a:prstGeom prst="rect">
            <a:avLst/>
          </a:prstGeom>
          <a:ln w="12700">
            <a:miter lim="400000"/>
          </a:ln>
        </p:spPr>
      </p:pic>
      <p:pic>
        <p:nvPicPr>
          <p:cNvPr id="5" name="Picture 1" descr="Picture 1">
            <a:extLst>
              <a:ext uri="{FF2B5EF4-FFF2-40B4-BE49-F238E27FC236}">
                <a16:creationId xmlns:a16="http://schemas.microsoft.com/office/drawing/2014/main" id="{227C5B08-D08F-2941-9F5A-9443C21E5AF2}"/>
              </a:ext>
            </a:extLst>
          </p:cNvPr>
          <p:cNvPicPr>
            <a:picLocks/>
          </p:cNvPicPr>
          <p:nvPr/>
        </p:nvPicPr>
        <p:blipFill rotWithShape="1">
          <a:blip r:embed="rId4"/>
          <a:srcRect l="5429" r="13771"/>
          <a:stretch/>
        </p:blipFill>
        <p:spPr>
          <a:xfrm>
            <a:off x="7309104" y="0"/>
            <a:ext cx="4882896" cy="6858000"/>
          </a:xfrm>
          <a:prstGeom prst="rect">
            <a:avLst/>
          </a:prstGeom>
          <a:ln w="12700">
            <a:miter lim="400000"/>
          </a:ln>
        </p:spPr>
      </p:pic>
      <p:pic>
        <p:nvPicPr>
          <p:cNvPr id="6" name="Picture 8" descr="Picture 8">
            <a:extLst>
              <a:ext uri="{FF2B5EF4-FFF2-40B4-BE49-F238E27FC236}">
                <a16:creationId xmlns:a16="http://schemas.microsoft.com/office/drawing/2014/main" id="{C1F7AFF9-E22A-DC4C-8655-777DF131F314}"/>
              </a:ext>
            </a:extLst>
          </p:cNvPr>
          <p:cNvPicPr>
            <a:picLocks noChangeAspect="1"/>
          </p:cNvPicPr>
          <p:nvPr/>
        </p:nvPicPr>
        <p:blipFill rotWithShape="1">
          <a:blip r:embed="rId5"/>
          <a:srcRect l="9509" r="10390"/>
          <a:stretch/>
        </p:blipFill>
        <p:spPr>
          <a:xfrm>
            <a:off x="7309104" y="0"/>
            <a:ext cx="4882896" cy="6858000"/>
          </a:xfrm>
          <a:prstGeom prst="rect">
            <a:avLst/>
          </a:prstGeom>
          <a:ln w="12700">
            <a:miter lim="400000"/>
          </a:ln>
        </p:spPr>
      </p:pic>
      <p:pic>
        <p:nvPicPr>
          <p:cNvPr id="7" name="Picture 6" descr="Picture 6">
            <a:extLst>
              <a:ext uri="{FF2B5EF4-FFF2-40B4-BE49-F238E27FC236}">
                <a16:creationId xmlns:a16="http://schemas.microsoft.com/office/drawing/2014/main" id="{D21CAD35-2F4A-BB4B-8E16-A27A2AE1B19C}"/>
              </a:ext>
            </a:extLst>
          </p:cNvPr>
          <p:cNvPicPr>
            <a:picLocks noChangeAspect="1"/>
          </p:cNvPicPr>
          <p:nvPr/>
        </p:nvPicPr>
        <p:blipFill rotWithShape="1">
          <a:blip r:embed="rId6">
            <a:alphaModFix/>
          </a:blip>
          <a:srcRect l="12152" r="7750" b="1060"/>
          <a:stretch/>
        </p:blipFill>
        <p:spPr>
          <a:xfrm>
            <a:off x="8145127" y="750725"/>
            <a:ext cx="4882896" cy="6858000"/>
          </a:xfrm>
          <a:prstGeom prst="rect">
            <a:avLst/>
          </a:prstGeom>
          <a:ln w="12700">
            <a:miter lim="400000"/>
          </a:ln>
        </p:spPr>
      </p:pic>
    </p:spTree>
    <p:extLst>
      <p:ext uri="{BB962C8B-B14F-4D97-AF65-F5344CB8AC3E}">
        <p14:creationId xmlns:p14="http://schemas.microsoft.com/office/powerpoint/2010/main" val="2534077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he Model Myth…">
            <a:extLst>
              <a:ext uri="{FF2B5EF4-FFF2-40B4-BE49-F238E27FC236}">
                <a16:creationId xmlns:a16="http://schemas.microsoft.com/office/drawing/2014/main" id="{8728CCD9-01FB-EC45-982C-ECC73EA60DF1}"/>
              </a:ext>
            </a:extLst>
          </p:cNvPr>
          <p:cNvSpPr txBox="1"/>
          <p:nvPr/>
        </p:nvSpPr>
        <p:spPr>
          <a:xfrm>
            <a:off x="876878" y="2924477"/>
            <a:ext cx="9612600" cy="228267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228600">
              <a:spcBef>
                <a:spcPts val="1500"/>
              </a:spcBef>
              <a:spcAft>
                <a:spcPts val="600"/>
              </a:spcAft>
              <a:defRPr sz="7000" b="0">
                <a:solidFill>
                  <a:srgbClr val="FFC000"/>
                </a:solidFill>
                <a:latin typeface="Lato Light"/>
                <a:ea typeface="Lato Light"/>
                <a:cs typeface="Lato Light"/>
                <a:sym typeface="Lato Light"/>
              </a:defRPr>
            </a:pPr>
            <a:r>
              <a:rPr sz="3500" b="1" dirty="0">
                <a:solidFill>
                  <a:srgbClr val="FFC000"/>
                </a:solidFill>
                <a:latin typeface="Lato Black" panose="020F0502020204030203" pitchFamily="34" charset="0"/>
                <a:ea typeface="Lato Black" panose="020F0502020204030203" pitchFamily="34" charset="0"/>
                <a:cs typeface="Lato Black" panose="020F0502020204030203" pitchFamily="34" charset="0"/>
              </a:rPr>
              <a:t>The Model Myth</a:t>
            </a:r>
          </a:p>
          <a:p>
            <a:pPr defTabSz="228600">
              <a:defRPr sz="7000" b="0">
                <a:solidFill>
                  <a:srgbClr val="FFFFFF"/>
                </a:solidFill>
                <a:latin typeface="Lato Light"/>
                <a:ea typeface="Lato Light"/>
                <a:cs typeface="Lato Light"/>
                <a:sym typeface="Lato Light"/>
              </a:defRPr>
            </a:pPr>
            <a:r>
              <a:rPr sz="3500" dirty="0">
                <a:latin typeface="Lato" panose="020F0502020204030203" pitchFamily="34" charset="0"/>
                <a:ea typeface="Lato" panose="020F0502020204030203" pitchFamily="34" charset="0"/>
                <a:cs typeface="Lato" panose="020F0502020204030203" pitchFamily="34" charset="0"/>
              </a:rPr>
              <a:t>The misconception that because models </a:t>
            </a:r>
            <a:br>
              <a:rPr sz="3500" dirty="0">
                <a:latin typeface="Lato" panose="020F0502020204030203" pitchFamily="34" charset="0"/>
                <a:ea typeface="Lato" panose="020F0502020204030203" pitchFamily="34" charset="0"/>
                <a:cs typeface="Lato" panose="020F0502020204030203" pitchFamily="34" charset="0"/>
              </a:rPr>
            </a:br>
            <a:r>
              <a:rPr sz="3500" dirty="0">
                <a:latin typeface="Lato" panose="020F0502020204030203" pitchFamily="34" charset="0"/>
                <a:ea typeface="Lato" panose="020F0502020204030203" pitchFamily="34" charset="0"/>
                <a:cs typeface="Lato" panose="020F0502020204030203" pitchFamily="34" charset="0"/>
              </a:rPr>
              <a:t>involve code and data, they should be </a:t>
            </a:r>
            <a:br>
              <a:rPr sz="3500" dirty="0">
                <a:latin typeface="Lato" panose="020F0502020204030203" pitchFamily="34" charset="0"/>
                <a:ea typeface="Lato" panose="020F0502020204030203" pitchFamily="34" charset="0"/>
                <a:cs typeface="Lato" panose="020F0502020204030203" pitchFamily="34" charset="0"/>
              </a:rPr>
            </a:br>
            <a:r>
              <a:rPr sz="3500" dirty="0">
                <a:latin typeface="Lato" panose="020F0502020204030203" pitchFamily="34" charset="0"/>
                <a:ea typeface="Lato" panose="020F0502020204030203" pitchFamily="34" charset="0"/>
                <a:cs typeface="Lato" panose="020F0502020204030203" pitchFamily="34" charset="0"/>
              </a:rPr>
              <a:t>treated the same as software or data</a:t>
            </a:r>
            <a:r>
              <a:rPr sz="3500" dirty="0">
                <a:latin typeface="Lato" panose="020F0502020204030203" pitchFamily="34" charset="0"/>
                <a:ea typeface="Lato" panose="020F0502020204030203" pitchFamily="34" charset="0"/>
                <a:cs typeface="Lato" panose="020F0502020204030203" pitchFamily="34" charset="0"/>
                <a:sym typeface="Times"/>
              </a:rPr>
              <a:t> </a:t>
            </a:r>
          </a:p>
        </p:txBody>
      </p:sp>
      <p:sp>
        <p:nvSpPr>
          <p:cNvPr id="6" name="Rectangle 5">
            <a:extLst>
              <a:ext uri="{FF2B5EF4-FFF2-40B4-BE49-F238E27FC236}">
                <a16:creationId xmlns:a16="http://schemas.microsoft.com/office/drawing/2014/main" id="{7C8BDD89-FFE2-0A4A-A031-DDD249825757}"/>
              </a:ext>
            </a:extLst>
          </p:cNvPr>
          <p:cNvSpPr/>
          <p:nvPr/>
        </p:nvSpPr>
        <p:spPr>
          <a:xfrm>
            <a:off x="595993" y="481693"/>
            <a:ext cx="2188028" cy="849086"/>
          </a:xfrm>
          <a:prstGeom prst="rect">
            <a:avLst/>
          </a:prstGeom>
          <a:solidFill>
            <a:srgbClr val="153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517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B144-9584-6F4B-B42A-2609299CCE4E}"/>
              </a:ext>
            </a:extLst>
          </p:cNvPr>
          <p:cNvSpPr>
            <a:spLocks noGrp="1"/>
          </p:cNvSpPr>
          <p:nvPr>
            <p:ph type="title"/>
          </p:nvPr>
        </p:nvSpPr>
        <p:spPr/>
        <p:txBody>
          <a:bodyPr/>
          <a:lstStyle/>
          <a:p>
            <a:r>
              <a:rPr lang="en-US" dirty="0"/>
              <a:t>Traditional Programming</a:t>
            </a:r>
          </a:p>
        </p:txBody>
      </p:sp>
      <p:grpSp>
        <p:nvGrpSpPr>
          <p:cNvPr id="10" name="Group 9">
            <a:extLst>
              <a:ext uri="{FF2B5EF4-FFF2-40B4-BE49-F238E27FC236}">
                <a16:creationId xmlns:a16="http://schemas.microsoft.com/office/drawing/2014/main" id="{F53DC5A9-7621-1842-A0B0-E1652F46AFDE}"/>
              </a:ext>
            </a:extLst>
          </p:cNvPr>
          <p:cNvGrpSpPr/>
          <p:nvPr/>
        </p:nvGrpSpPr>
        <p:grpSpPr>
          <a:xfrm>
            <a:off x="5695566" y="1815411"/>
            <a:ext cx="800867" cy="810255"/>
            <a:chOff x="5012872" y="3159579"/>
            <a:chExt cx="1074964" cy="1087565"/>
          </a:xfrm>
        </p:grpSpPr>
        <p:sp>
          <p:nvSpPr>
            <p:cNvPr id="8" name="Rounded Rectangle 7">
              <a:extLst>
                <a:ext uri="{FF2B5EF4-FFF2-40B4-BE49-F238E27FC236}">
                  <a16:creationId xmlns:a16="http://schemas.microsoft.com/office/drawing/2014/main" id="{7C4D029A-FD6F-104C-8A7A-022282263963}"/>
                </a:ext>
              </a:extLst>
            </p:cNvPr>
            <p:cNvSpPr/>
            <p:nvPr/>
          </p:nvSpPr>
          <p:spPr>
            <a:xfrm>
              <a:off x="5012872" y="3159579"/>
              <a:ext cx="1074964" cy="759278"/>
            </a:xfrm>
            <a:prstGeom prst="roundRect">
              <a:avLst>
                <a:gd name="adj" fmla="val 5914"/>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E25E67F2-E90B-0C48-97FA-9C34A75F88AE}"/>
                </a:ext>
              </a:extLst>
            </p:cNvPr>
            <p:cNvSpPr/>
            <p:nvPr/>
          </p:nvSpPr>
          <p:spPr>
            <a:xfrm>
              <a:off x="5305425" y="3918858"/>
              <a:ext cx="504825" cy="328286"/>
            </a:xfrm>
            <a:prstGeom prst="triangle">
              <a:avLst/>
            </a:prstGeom>
            <a:noFill/>
            <a:ln w="76200"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797ECF1F-FA72-0546-8F39-61DE043F2B89}"/>
              </a:ext>
            </a:extLst>
          </p:cNvPr>
          <p:cNvCxnSpPr>
            <a:cxnSpLocks/>
          </p:cNvCxnSpPr>
          <p:nvPr/>
        </p:nvCxnSpPr>
        <p:spPr>
          <a:xfrm>
            <a:off x="4608576" y="1815411"/>
            <a:ext cx="917175"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32FF189-DC03-8043-AD28-B65131D0AA3C}"/>
              </a:ext>
            </a:extLst>
          </p:cNvPr>
          <p:cNvCxnSpPr>
            <a:cxnSpLocks/>
          </p:cNvCxnSpPr>
          <p:nvPr/>
        </p:nvCxnSpPr>
        <p:spPr>
          <a:xfrm>
            <a:off x="4608576" y="2381086"/>
            <a:ext cx="917175"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251340-708A-F042-9DD9-A0DF85E9F5FC}"/>
              </a:ext>
            </a:extLst>
          </p:cNvPr>
          <p:cNvCxnSpPr>
            <a:cxnSpLocks/>
          </p:cNvCxnSpPr>
          <p:nvPr/>
        </p:nvCxnSpPr>
        <p:spPr>
          <a:xfrm>
            <a:off x="6673596" y="2098248"/>
            <a:ext cx="915924"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4" name="Group">
            <a:extLst>
              <a:ext uri="{FF2B5EF4-FFF2-40B4-BE49-F238E27FC236}">
                <a16:creationId xmlns:a16="http://schemas.microsoft.com/office/drawing/2014/main" id="{429D35B7-7306-4A41-96A1-A3F2DCF661AD}"/>
              </a:ext>
            </a:extLst>
          </p:cNvPr>
          <p:cNvSpPr txBox="1"/>
          <p:nvPr/>
        </p:nvSpPr>
        <p:spPr>
          <a:xfrm>
            <a:off x="3777445" y="1605097"/>
            <a:ext cx="712259" cy="4206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algn="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Data</a:t>
            </a:r>
          </a:p>
        </p:txBody>
      </p:sp>
      <p:sp>
        <p:nvSpPr>
          <p:cNvPr id="25" name="Group">
            <a:extLst>
              <a:ext uri="{FF2B5EF4-FFF2-40B4-BE49-F238E27FC236}">
                <a16:creationId xmlns:a16="http://schemas.microsoft.com/office/drawing/2014/main" id="{7FD95D54-E05B-4845-96CD-12A4A7DE0455}"/>
              </a:ext>
            </a:extLst>
          </p:cNvPr>
          <p:cNvSpPr txBox="1"/>
          <p:nvPr/>
        </p:nvSpPr>
        <p:spPr>
          <a:xfrm>
            <a:off x="3255750" y="2170772"/>
            <a:ext cx="1233954" cy="4206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algn="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Program</a:t>
            </a:r>
          </a:p>
        </p:txBody>
      </p:sp>
      <p:sp>
        <p:nvSpPr>
          <p:cNvPr id="26" name="Group">
            <a:extLst>
              <a:ext uri="{FF2B5EF4-FFF2-40B4-BE49-F238E27FC236}">
                <a16:creationId xmlns:a16="http://schemas.microsoft.com/office/drawing/2014/main" id="{D97A5123-D9BC-7340-9F76-185429D96368}"/>
              </a:ext>
            </a:extLst>
          </p:cNvPr>
          <p:cNvSpPr txBox="1"/>
          <p:nvPr/>
        </p:nvSpPr>
        <p:spPr>
          <a:xfrm>
            <a:off x="7665719" y="1887934"/>
            <a:ext cx="1053635" cy="4206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defTabSz="584200">
              <a:spcBef>
                <a:spcPts val="1500"/>
              </a:spcBef>
              <a:defRPr sz="2400">
                <a:solidFill>
                  <a:srgbClr val="FFFFFF"/>
                </a:solidFill>
              </a:defRPr>
            </a:pPr>
            <a:r>
              <a:rPr lang="en-US" b="1" i="1" dirty="0">
                <a:solidFill>
                  <a:schemeClr val="accent1"/>
                </a:solidFill>
                <a:latin typeface="Lato Heavy" panose="020F0502020204030203" pitchFamily="34" charset="0"/>
                <a:ea typeface="Lato Heavy" panose="020F0502020204030203" pitchFamily="34" charset="0"/>
                <a:cs typeface="Lato Heavy" panose="020F0502020204030203" pitchFamily="34" charset="0"/>
              </a:rPr>
              <a:t>Output</a:t>
            </a:r>
          </a:p>
        </p:txBody>
      </p:sp>
      <p:grpSp>
        <p:nvGrpSpPr>
          <p:cNvPr id="27" name="Group 26">
            <a:extLst>
              <a:ext uri="{FF2B5EF4-FFF2-40B4-BE49-F238E27FC236}">
                <a16:creationId xmlns:a16="http://schemas.microsoft.com/office/drawing/2014/main" id="{617E8AC2-4F25-CA41-A9C8-04C434E5308C}"/>
              </a:ext>
            </a:extLst>
          </p:cNvPr>
          <p:cNvGrpSpPr/>
          <p:nvPr/>
        </p:nvGrpSpPr>
        <p:grpSpPr>
          <a:xfrm>
            <a:off x="5695566" y="4782316"/>
            <a:ext cx="800867" cy="810255"/>
            <a:chOff x="5012872" y="3159579"/>
            <a:chExt cx="1074964" cy="1087565"/>
          </a:xfrm>
        </p:grpSpPr>
        <p:sp>
          <p:nvSpPr>
            <p:cNvPr id="28" name="Rounded Rectangle 27">
              <a:extLst>
                <a:ext uri="{FF2B5EF4-FFF2-40B4-BE49-F238E27FC236}">
                  <a16:creationId xmlns:a16="http://schemas.microsoft.com/office/drawing/2014/main" id="{C76A8416-359C-9348-BA18-57C3A5480635}"/>
                </a:ext>
              </a:extLst>
            </p:cNvPr>
            <p:cNvSpPr/>
            <p:nvPr/>
          </p:nvSpPr>
          <p:spPr>
            <a:xfrm>
              <a:off x="5012872" y="3159579"/>
              <a:ext cx="1074964" cy="759278"/>
            </a:xfrm>
            <a:prstGeom prst="roundRect">
              <a:avLst>
                <a:gd name="adj" fmla="val 5914"/>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79AF04F4-5039-3841-AB86-E61BD502A942}"/>
                </a:ext>
              </a:extLst>
            </p:cNvPr>
            <p:cNvSpPr/>
            <p:nvPr/>
          </p:nvSpPr>
          <p:spPr>
            <a:xfrm>
              <a:off x="5305425" y="3918858"/>
              <a:ext cx="504825" cy="328286"/>
            </a:xfrm>
            <a:prstGeom prst="triangle">
              <a:avLst/>
            </a:prstGeom>
            <a:noFill/>
            <a:ln w="76200" cap="rnd">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6EEE03EB-F80B-4A4B-B12E-C7A6017E0521}"/>
              </a:ext>
            </a:extLst>
          </p:cNvPr>
          <p:cNvCxnSpPr>
            <a:cxnSpLocks/>
          </p:cNvCxnSpPr>
          <p:nvPr/>
        </p:nvCxnSpPr>
        <p:spPr>
          <a:xfrm>
            <a:off x="4608576" y="4782316"/>
            <a:ext cx="917175"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328085-2079-8B46-98B0-505122BCB42F}"/>
              </a:ext>
            </a:extLst>
          </p:cNvPr>
          <p:cNvCxnSpPr>
            <a:cxnSpLocks/>
          </p:cNvCxnSpPr>
          <p:nvPr/>
        </p:nvCxnSpPr>
        <p:spPr>
          <a:xfrm>
            <a:off x="4608576" y="5347991"/>
            <a:ext cx="917175"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A6EAD1-7A0F-5546-9D9D-E95E443D7A05}"/>
              </a:ext>
            </a:extLst>
          </p:cNvPr>
          <p:cNvCxnSpPr>
            <a:cxnSpLocks/>
          </p:cNvCxnSpPr>
          <p:nvPr/>
        </p:nvCxnSpPr>
        <p:spPr>
          <a:xfrm>
            <a:off x="6673596" y="5065153"/>
            <a:ext cx="915924" cy="0"/>
          </a:xfrm>
          <a:prstGeom prst="straightConnector1">
            <a:avLst/>
          </a:prstGeom>
          <a:ln w="28575" cap="rnd">
            <a:solidFill>
              <a:schemeClr val="accent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33" name="Group">
            <a:extLst>
              <a:ext uri="{FF2B5EF4-FFF2-40B4-BE49-F238E27FC236}">
                <a16:creationId xmlns:a16="http://schemas.microsoft.com/office/drawing/2014/main" id="{D00F37A3-E235-314E-AE6E-8DC492EEBCAE}"/>
              </a:ext>
            </a:extLst>
          </p:cNvPr>
          <p:cNvSpPr txBox="1"/>
          <p:nvPr/>
        </p:nvSpPr>
        <p:spPr>
          <a:xfrm>
            <a:off x="3777445" y="4572002"/>
            <a:ext cx="712259" cy="4206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algn="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Data</a:t>
            </a:r>
          </a:p>
        </p:txBody>
      </p:sp>
      <p:sp>
        <p:nvSpPr>
          <p:cNvPr id="34" name="Group">
            <a:extLst>
              <a:ext uri="{FF2B5EF4-FFF2-40B4-BE49-F238E27FC236}">
                <a16:creationId xmlns:a16="http://schemas.microsoft.com/office/drawing/2014/main" id="{CC5E22BA-7BC2-F64E-92EC-B7496D8C45F4}"/>
              </a:ext>
            </a:extLst>
          </p:cNvPr>
          <p:cNvSpPr txBox="1"/>
          <p:nvPr/>
        </p:nvSpPr>
        <p:spPr>
          <a:xfrm>
            <a:off x="3255750" y="5137677"/>
            <a:ext cx="1233954" cy="4206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algn="r" defTabSz="584200">
              <a:spcBef>
                <a:spcPts val="1500"/>
              </a:spcBef>
              <a:defRPr sz="2400">
                <a:solidFill>
                  <a:srgbClr val="FFFFFF"/>
                </a:solidFill>
              </a:defRPr>
            </a:pPr>
            <a:r>
              <a:rPr lang="en-US" b="1" i="1" dirty="0">
                <a:solidFill>
                  <a:srgbClr val="0070C0"/>
                </a:solidFill>
                <a:latin typeface="Lato Heavy" panose="020F0502020204030203" pitchFamily="34" charset="0"/>
                <a:ea typeface="Lato Heavy" panose="020F0502020204030203" pitchFamily="34" charset="0"/>
                <a:cs typeface="Lato Heavy" panose="020F0502020204030203" pitchFamily="34" charset="0"/>
              </a:rPr>
              <a:t>Output</a:t>
            </a:r>
          </a:p>
        </p:txBody>
      </p:sp>
      <p:sp>
        <p:nvSpPr>
          <p:cNvPr id="35" name="Group">
            <a:extLst>
              <a:ext uri="{FF2B5EF4-FFF2-40B4-BE49-F238E27FC236}">
                <a16:creationId xmlns:a16="http://schemas.microsoft.com/office/drawing/2014/main" id="{E14A8E4C-2D91-1A4F-9504-2AA13B85E1F6}"/>
              </a:ext>
            </a:extLst>
          </p:cNvPr>
          <p:cNvSpPr txBox="1"/>
          <p:nvPr/>
        </p:nvSpPr>
        <p:spPr>
          <a:xfrm>
            <a:off x="7665719" y="4854839"/>
            <a:ext cx="1780033" cy="4206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Program</a:t>
            </a:r>
          </a:p>
        </p:txBody>
      </p:sp>
      <p:sp>
        <p:nvSpPr>
          <p:cNvPr id="36" name="Title 1">
            <a:extLst>
              <a:ext uri="{FF2B5EF4-FFF2-40B4-BE49-F238E27FC236}">
                <a16:creationId xmlns:a16="http://schemas.microsoft.com/office/drawing/2014/main" id="{D80E7203-EA19-A84F-8198-8B515D2FC039}"/>
              </a:ext>
            </a:extLst>
          </p:cNvPr>
          <p:cNvSpPr txBox="1">
            <a:spLocks/>
          </p:cNvSpPr>
          <p:nvPr/>
        </p:nvSpPr>
        <p:spPr>
          <a:xfrm>
            <a:off x="578100" y="3151185"/>
            <a:ext cx="5355300" cy="1127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070C0"/>
              </a:buClr>
              <a:buSzPts val="3200"/>
              <a:buFont typeface="Lato Black"/>
              <a:buNone/>
              <a:defRPr sz="3200" b="0" i="0" u="none" strike="noStrike" cap="none">
                <a:solidFill>
                  <a:srgbClr val="0070C0"/>
                </a:solidFill>
                <a:latin typeface="Lato Black"/>
                <a:ea typeface="Lato Black"/>
                <a:cs typeface="Lato Black"/>
                <a:sym typeface="Lato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Machine Learning</a:t>
            </a:r>
          </a:p>
        </p:txBody>
      </p:sp>
      <p:sp>
        <p:nvSpPr>
          <p:cNvPr id="37" name="Google Shape;436;p38">
            <a:extLst>
              <a:ext uri="{FF2B5EF4-FFF2-40B4-BE49-F238E27FC236}">
                <a16:creationId xmlns:a16="http://schemas.microsoft.com/office/drawing/2014/main" id="{84FFDFE3-027A-5C4C-A243-54A0F6DD3994}"/>
              </a:ext>
            </a:extLst>
          </p:cNvPr>
          <p:cNvSpPr txBox="1"/>
          <p:nvPr/>
        </p:nvSpPr>
        <p:spPr>
          <a:xfrm>
            <a:off x="3668999" y="6340915"/>
            <a:ext cx="4854000" cy="339200"/>
          </a:xfrm>
          <a:prstGeom prst="rect">
            <a:avLst/>
          </a:prstGeom>
          <a:noFill/>
          <a:ln>
            <a:noFill/>
          </a:ln>
        </p:spPr>
        <p:txBody>
          <a:bodyPr spcFirstLastPara="1" wrap="square" lIns="121900" tIns="121900" rIns="121900" bIns="121900" anchor="t" anchorCtr="0">
            <a:noAutofit/>
          </a:bodyPr>
          <a:lstStyle/>
          <a:p>
            <a:pPr algn="ctr"/>
            <a:r>
              <a:rPr lang="en" sz="1000" u="sng" dirty="0">
                <a:solidFill>
                  <a:schemeClr val="hlink"/>
                </a:solidFill>
                <a:latin typeface="Lato Light" panose="020F0502020204030203" pitchFamily="34" charset="0"/>
                <a:ea typeface="Lato Light" panose="020F0502020204030203" pitchFamily="34" charset="0"/>
                <a:cs typeface="Lato Light" panose="020F0502020204030203" pitchFamily="34" charset="0"/>
                <a:hlinkClick r:id="rId3"/>
              </a:rPr>
              <a:t>https://www.seas.upenn.edu/~cis519/fall2017/lectures/01_introduction.pdf</a:t>
            </a:r>
            <a:endParaRPr sz="1000" dirty="0">
              <a:solidFill>
                <a:schemeClr val="dk1"/>
              </a:solidFill>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892384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6BB1-19A9-2B49-8397-8FDB229B2AF8}"/>
              </a:ext>
            </a:extLst>
          </p:cNvPr>
          <p:cNvSpPr>
            <a:spLocks noGrp="1"/>
          </p:cNvSpPr>
          <p:nvPr>
            <p:ph type="title"/>
          </p:nvPr>
        </p:nvSpPr>
        <p:spPr>
          <a:xfrm>
            <a:off x="580778" y="186875"/>
            <a:ext cx="5515221" cy="1127700"/>
          </a:xfrm>
        </p:spPr>
        <p:txBody>
          <a:bodyPr/>
          <a:lstStyle/>
          <a:p>
            <a:r>
              <a:rPr lang="en-US" dirty="0"/>
              <a:t>Model Development</a:t>
            </a:r>
          </a:p>
        </p:txBody>
      </p:sp>
      <p:sp>
        <p:nvSpPr>
          <p:cNvPr id="3" name="Google Shape;616;p31">
            <a:extLst>
              <a:ext uri="{FF2B5EF4-FFF2-40B4-BE49-F238E27FC236}">
                <a16:creationId xmlns:a16="http://schemas.microsoft.com/office/drawing/2014/main" id="{E6E481BB-74E3-F040-AFDD-AC785F5F862A}"/>
              </a:ext>
            </a:extLst>
          </p:cNvPr>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5" name="Google Shape;616;p31">
            <a:extLst>
              <a:ext uri="{FF2B5EF4-FFF2-40B4-BE49-F238E27FC236}">
                <a16:creationId xmlns:a16="http://schemas.microsoft.com/office/drawing/2014/main" id="{446A7669-1F14-8749-8161-BBC979D32C82}"/>
              </a:ext>
            </a:extLst>
          </p:cNvPr>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 name="Google Shape;616;p31">
            <a:extLst>
              <a:ext uri="{FF2B5EF4-FFF2-40B4-BE49-F238E27FC236}">
                <a16:creationId xmlns:a16="http://schemas.microsoft.com/office/drawing/2014/main" id="{FD5A3189-4881-8D40-91BE-4B1EB59B2FDA}"/>
              </a:ext>
            </a:extLst>
          </p:cNvPr>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 name="Google Shape;616;p31">
            <a:extLst>
              <a:ext uri="{FF2B5EF4-FFF2-40B4-BE49-F238E27FC236}">
                <a16:creationId xmlns:a16="http://schemas.microsoft.com/office/drawing/2014/main" id="{4BAD1C60-F8E0-274E-ACCA-9D2A9B12E5B5}"/>
              </a:ext>
            </a:extLst>
          </p:cNvPr>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8" name="Google Shape;616;p31">
            <a:extLst>
              <a:ext uri="{FF2B5EF4-FFF2-40B4-BE49-F238E27FC236}">
                <a16:creationId xmlns:a16="http://schemas.microsoft.com/office/drawing/2014/main" id="{A7406439-090A-464F-AC85-E939FA632615}"/>
              </a:ext>
            </a:extLst>
          </p:cNvPr>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7" name="Circular Arrow 16">
            <a:extLst>
              <a:ext uri="{FF2B5EF4-FFF2-40B4-BE49-F238E27FC236}">
                <a16:creationId xmlns:a16="http://schemas.microsoft.com/office/drawing/2014/main" id="{CE60FE68-D9F3-7249-BA05-4C368F9B6B86}"/>
              </a:ext>
            </a:extLst>
          </p:cNvPr>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a:extLst>
              <a:ext uri="{FF2B5EF4-FFF2-40B4-BE49-F238E27FC236}">
                <a16:creationId xmlns:a16="http://schemas.microsoft.com/office/drawing/2014/main" id="{75A8CD31-189A-9C4F-AE81-A5146FB82332}"/>
              </a:ext>
            </a:extLst>
          </p:cNvPr>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a:extLst>
              <a:ext uri="{FF2B5EF4-FFF2-40B4-BE49-F238E27FC236}">
                <a16:creationId xmlns:a16="http://schemas.microsoft.com/office/drawing/2014/main" id="{2A3E92F3-A58C-0D4F-ADC2-C95E3C15C0A8}"/>
              </a:ext>
            </a:extLst>
          </p:cNvPr>
          <p:cNvSpPr txBox="1"/>
          <p:nvPr/>
        </p:nvSpPr>
        <p:spPr>
          <a:xfrm>
            <a:off x="2255189" y="4144230"/>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a:extLst>
              <a:ext uri="{FF2B5EF4-FFF2-40B4-BE49-F238E27FC236}">
                <a16:creationId xmlns:a16="http://schemas.microsoft.com/office/drawing/2014/main" id="{A4B1BB65-3421-3E40-87D3-89909BBA7EC5}"/>
              </a:ext>
            </a:extLst>
          </p:cNvPr>
          <p:cNvSpPr txBox="1"/>
          <p:nvPr/>
        </p:nvSpPr>
        <p:spPr>
          <a:xfrm>
            <a:off x="3800962" y="5102172"/>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a:extLst>
              <a:ext uri="{FF2B5EF4-FFF2-40B4-BE49-F238E27FC236}">
                <a16:creationId xmlns:a16="http://schemas.microsoft.com/office/drawing/2014/main" id="{FD7B1FB2-1468-914C-8737-76D7D8E4E766}"/>
              </a:ext>
            </a:extLst>
          </p:cNvPr>
          <p:cNvSpPr txBox="1"/>
          <p:nvPr/>
        </p:nvSpPr>
        <p:spPr>
          <a:xfrm>
            <a:off x="5361244" y="4141784"/>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a:extLst>
              <a:ext uri="{FF2B5EF4-FFF2-40B4-BE49-F238E27FC236}">
                <a16:creationId xmlns:a16="http://schemas.microsoft.com/office/drawing/2014/main" id="{7DD410E5-4B3D-9C44-8FE2-B95313D92FF9}"/>
              </a:ext>
            </a:extLst>
          </p:cNvPr>
          <p:cNvSpPr txBox="1"/>
          <p:nvPr/>
        </p:nvSpPr>
        <p:spPr>
          <a:xfrm>
            <a:off x="5361244" y="2317169"/>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a:extLst>
              <a:ext uri="{FF2B5EF4-FFF2-40B4-BE49-F238E27FC236}">
                <a16:creationId xmlns:a16="http://schemas.microsoft.com/office/drawing/2014/main" id="{98D61557-BDF6-1047-9EBD-8E45FF796A2F}"/>
              </a:ext>
            </a:extLst>
          </p:cNvPr>
          <p:cNvSpPr txBox="1"/>
          <p:nvPr/>
        </p:nvSpPr>
        <p:spPr>
          <a:xfrm>
            <a:off x="8147988" y="3633933"/>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p>
        </p:txBody>
      </p:sp>
      <p:pic>
        <p:nvPicPr>
          <p:cNvPr id="26" name="Google Shape;620;p31">
            <a:extLst>
              <a:ext uri="{FF2B5EF4-FFF2-40B4-BE49-F238E27FC236}">
                <a16:creationId xmlns:a16="http://schemas.microsoft.com/office/drawing/2014/main" id="{8E2AAB9F-4224-8B49-AFF1-9733AF916FB8}"/>
              </a:ext>
            </a:extLst>
          </p:cNvPr>
          <p:cNvPicPr preferRelativeResize="0"/>
          <p:nvPr/>
        </p:nvPicPr>
        <p:blipFill>
          <a:blip r:embed="rId2">
            <a:alphaModFix/>
          </a:blip>
          <a:stretch>
            <a:fillRect/>
          </a:stretch>
        </p:blipFill>
        <p:spPr>
          <a:xfrm>
            <a:off x="5984052" y="1759688"/>
            <a:ext cx="543204" cy="543202"/>
          </a:xfrm>
          <a:prstGeom prst="rect">
            <a:avLst/>
          </a:prstGeom>
          <a:noFill/>
          <a:ln>
            <a:noFill/>
          </a:ln>
        </p:spPr>
      </p:pic>
      <p:pic>
        <p:nvPicPr>
          <p:cNvPr id="27" name="Google Shape;801;p40">
            <a:extLst>
              <a:ext uri="{FF2B5EF4-FFF2-40B4-BE49-F238E27FC236}">
                <a16:creationId xmlns:a16="http://schemas.microsoft.com/office/drawing/2014/main" id="{79139200-28C1-CF48-BF4B-4B95E9D7ECA5}"/>
              </a:ext>
            </a:extLst>
          </p:cNvPr>
          <p:cNvPicPr preferRelativeResize="0"/>
          <p:nvPr/>
        </p:nvPicPr>
        <p:blipFill>
          <a:blip r:embed="rId3">
            <a:alphaModFix/>
          </a:blip>
          <a:stretch>
            <a:fillRect/>
          </a:stretch>
        </p:blipFill>
        <p:spPr>
          <a:xfrm>
            <a:off x="8644734" y="3825295"/>
            <a:ext cx="795325" cy="795333"/>
          </a:xfrm>
          <a:prstGeom prst="rect">
            <a:avLst/>
          </a:prstGeom>
          <a:noFill/>
          <a:ln>
            <a:noFill/>
          </a:ln>
        </p:spPr>
      </p:pic>
      <p:pic>
        <p:nvPicPr>
          <p:cNvPr id="29" name="Google Shape;793;p40">
            <a:extLst>
              <a:ext uri="{FF2B5EF4-FFF2-40B4-BE49-F238E27FC236}">
                <a16:creationId xmlns:a16="http://schemas.microsoft.com/office/drawing/2014/main" id="{730EC8EB-B506-1F4F-853C-965BE4E55382}"/>
              </a:ext>
            </a:extLst>
          </p:cNvPr>
          <p:cNvPicPr preferRelativeResize="0"/>
          <p:nvPr/>
        </p:nvPicPr>
        <p:blipFill rotWithShape="1">
          <a:blip r:embed="rId4">
            <a:alphaModFix/>
          </a:blip>
          <a:srcRect l="13930" t="13930" r="13930" b="13930"/>
          <a:stretch/>
        </p:blipFill>
        <p:spPr>
          <a:xfrm>
            <a:off x="8630917" y="2938502"/>
            <a:ext cx="822960" cy="822960"/>
          </a:xfrm>
          <a:prstGeom prst="rect">
            <a:avLst/>
          </a:prstGeom>
          <a:noFill/>
          <a:ln>
            <a:noFill/>
          </a:ln>
        </p:spPr>
      </p:pic>
      <p:pic>
        <p:nvPicPr>
          <p:cNvPr id="31" name="Google Shape;713;p36">
            <a:extLst>
              <a:ext uri="{FF2B5EF4-FFF2-40B4-BE49-F238E27FC236}">
                <a16:creationId xmlns:a16="http://schemas.microsoft.com/office/drawing/2014/main" id="{68F54B43-5E94-1F4A-9819-C44ABAE91E91}"/>
              </a:ext>
            </a:extLst>
          </p:cNvPr>
          <p:cNvPicPr preferRelativeResize="0"/>
          <p:nvPr/>
        </p:nvPicPr>
        <p:blipFill rotWithShape="1">
          <a:blip r:embed="rId5">
            <a:alphaModFix/>
            <a:duotone>
              <a:prstClr val="black"/>
              <a:schemeClr val="tx2">
                <a:tint val="45000"/>
                <a:satMod val="400000"/>
              </a:schemeClr>
            </a:duotone>
          </a:blip>
          <a:srcRect/>
          <a:stretch/>
        </p:blipFill>
        <p:spPr>
          <a:xfrm>
            <a:off x="6084757" y="3626895"/>
            <a:ext cx="341793" cy="482969"/>
          </a:xfrm>
          <a:prstGeom prst="rect">
            <a:avLst/>
          </a:prstGeom>
          <a:noFill/>
          <a:ln>
            <a:noFill/>
          </a:ln>
        </p:spPr>
      </p:pic>
      <p:pic>
        <p:nvPicPr>
          <p:cNvPr id="32" name="Google Shape;788;p40">
            <a:extLst>
              <a:ext uri="{FF2B5EF4-FFF2-40B4-BE49-F238E27FC236}">
                <a16:creationId xmlns:a16="http://schemas.microsoft.com/office/drawing/2014/main" id="{4C2CD743-2BDD-834F-BD92-D3D87EEB931B}"/>
              </a:ext>
            </a:extLst>
          </p:cNvPr>
          <p:cNvPicPr preferRelativeResize="0"/>
          <p:nvPr/>
        </p:nvPicPr>
        <p:blipFill>
          <a:blip r:embed="rId6">
            <a:alphaModFix/>
          </a:blip>
          <a:stretch>
            <a:fillRect/>
          </a:stretch>
        </p:blipFill>
        <p:spPr>
          <a:xfrm>
            <a:off x="4415939" y="4573314"/>
            <a:ext cx="593875" cy="593924"/>
          </a:xfrm>
          <a:prstGeom prst="rect">
            <a:avLst/>
          </a:prstGeom>
          <a:noFill/>
          <a:ln>
            <a:noFill/>
          </a:ln>
        </p:spPr>
      </p:pic>
      <p:grpSp>
        <p:nvGrpSpPr>
          <p:cNvPr id="37" name="Group 36">
            <a:extLst>
              <a:ext uri="{FF2B5EF4-FFF2-40B4-BE49-F238E27FC236}">
                <a16:creationId xmlns:a16="http://schemas.microsoft.com/office/drawing/2014/main" id="{0FDFEA70-BDDA-0D4B-9E03-69C7B0FA02E5}"/>
              </a:ext>
            </a:extLst>
          </p:cNvPr>
          <p:cNvGrpSpPr/>
          <p:nvPr/>
        </p:nvGrpSpPr>
        <p:grpSpPr>
          <a:xfrm>
            <a:off x="2914046" y="3692348"/>
            <a:ext cx="575736" cy="418341"/>
            <a:chOff x="10338103" y="14780"/>
            <a:chExt cx="1619925" cy="1177069"/>
          </a:xfrm>
        </p:grpSpPr>
        <p:sp>
          <p:nvSpPr>
            <p:cNvPr id="33" name="Google Shape;646;p32">
              <a:extLst>
                <a:ext uri="{FF2B5EF4-FFF2-40B4-BE49-F238E27FC236}">
                  <a16:creationId xmlns:a16="http://schemas.microsoft.com/office/drawing/2014/main" id="{57FE1483-4153-B548-839D-AB29F45E44BA}"/>
                </a:ext>
              </a:extLst>
            </p:cNvPr>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4" name="Google Shape;647;p32">
              <a:extLst>
                <a:ext uri="{FF2B5EF4-FFF2-40B4-BE49-F238E27FC236}">
                  <a16:creationId xmlns:a16="http://schemas.microsoft.com/office/drawing/2014/main" id="{BEBFCEA9-B14B-8F45-BAA7-238FDB3217C0}"/>
                </a:ext>
              </a:extLst>
            </p:cNvPr>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5" name="Google Shape;648;p32">
              <a:extLst>
                <a:ext uri="{FF2B5EF4-FFF2-40B4-BE49-F238E27FC236}">
                  <a16:creationId xmlns:a16="http://schemas.microsoft.com/office/drawing/2014/main" id="{B2933DCE-AE37-8B4A-B3A6-026ACE8CEC62}"/>
                </a:ext>
              </a:extLst>
            </p:cNvPr>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6" name="Google Shape;649;p32">
              <a:extLst>
                <a:ext uri="{FF2B5EF4-FFF2-40B4-BE49-F238E27FC236}">
                  <a16:creationId xmlns:a16="http://schemas.microsoft.com/office/drawing/2014/main" id="{C5085D96-800D-2F43-8B51-78B6E1C6D4DC}"/>
                </a:ext>
              </a:extLst>
            </p:cNvPr>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57671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How Do I Get Data?</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sp>
        <p:nvSpPr>
          <p:cNvPr id="13" name="Google Shape;690;p75">
            <a:extLst>
              <a:ext uri="{FF2B5EF4-FFF2-40B4-BE49-F238E27FC236}">
                <a16:creationId xmlns:a16="http://schemas.microsoft.com/office/drawing/2014/main" id="{50BF86D4-05CA-FF48-825C-9ADEB88832FC}"/>
              </a:ext>
            </a:extLst>
          </p:cNvPr>
          <p:cNvSpPr txBox="1">
            <a:spLocks/>
          </p:cNvSpPr>
          <p:nvPr/>
        </p:nvSpPr>
        <p:spPr>
          <a:xfrm>
            <a:off x="580779" y="1559800"/>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Read in files, images, text, etc. </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Connect to database</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Use an API</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Web scraping</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a:t>
            </a:r>
          </a:p>
          <a:p>
            <a:pPr marL="251458" indent="-251458">
              <a:lnSpc>
                <a:spcPct val="100000"/>
              </a:lnSpc>
              <a:spcBef>
                <a:spcPts val="900"/>
              </a:spcBef>
              <a:buClr>
                <a:schemeClr val="bg2"/>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58" indent="-251458">
              <a:lnSpc>
                <a:spcPct val="100000"/>
              </a:lnSpc>
              <a:spcBef>
                <a:spcPts val="900"/>
              </a:spcBef>
              <a:buClr>
                <a:schemeClr val="bg2"/>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p:txBody>
      </p:sp>
    </p:spTree>
    <p:extLst>
      <p:ext uri="{BB962C8B-B14F-4D97-AF65-F5344CB8AC3E}">
        <p14:creationId xmlns:p14="http://schemas.microsoft.com/office/powerpoint/2010/main" val="163303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Get LOTS OF Data!</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sp>
        <p:nvSpPr>
          <p:cNvPr id="13" name="Google Shape;696;p76">
            <a:extLst>
              <a:ext uri="{FF2B5EF4-FFF2-40B4-BE49-F238E27FC236}">
                <a16:creationId xmlns:a16="http://schemas.microsoft.com/office/drawing/2014/main" id="{86637634-BD5A-B344-A617-938B0C8ABEA1}"/>
              </a:ext>
            </a:extLst>
          </p:cNvPr>
          <p:cNvSpPr txBox="1">
            <a:spLocks/>
          </p:cNvSpPr>
          <p:nvPr/>
        </p:nvSpPr>
        <p:spPr>
          <a:xfrm>
            <a:off x="2468600" y="6265257"/>
            <a:ext cx="7254800" cy="3436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spcBef>
                <a:spcPts val="1067"/>
              </a:spcBef>
              <a:buFont typeface="Arial"/>
              <a:buNone/>
            </a:pPr>
            <a:r>
              <a:rPr lang="en-US" sz="1000" u="sng" dirty="0">
                <a:solidFill>
                  <a:schemeClr val="hlink"/>
                </a:solidFill>
                <a:latin typeface="Lato" panose="020F0502020204030203" pitchFamily="34" charset="0"/>
                <a:ea typeface="Lato" panose="020F0502020204030203" pitchFamily="34" charset="0"/>
                <a:cs typeface="Lato" panose="020F0502020204030203" pitchFamily="34" charset="0"/>
                <a:sym typeface="Arial"/>
                <a:hlinkClick r:id="rId3"/>
              </a:rPr>
              <a:t>https://www.researchgate.net/publication/301325506_Analysis_of_Data_Mining_Techniques_and_its_Applications</a:t>
            </a:r>
            <a:endParaRPr lang="en-US" sz="1000" dirty="0">
              <a:latin typeface="Lato" panose="020F0502020204030203" pitchFamily="34" charset="0"/>
              <a:ea typeface="Lato" panose="020F0502020204030203" pitchFamily="34" charset="0"/>
              <a:cs typeface="Lato" panose="020F0502020204030203" pitchFamily="34" charset="0"/>
            </a:endParaRPr>
          </a:p>
        </p:txBody>
      </p:sp>
      <p:pic>
        <p:nvPicPr>
          <p:cNvPr id="14" name="Google Shape;697;p76">
            <a:extLst>
              <a:ext uri="{FF2B5EF4-FFF2-40B4-BE49-F238E27FC236}">
                <a16:creationId xmlns:a16="http://schemas.microsoft.com/office/drawing/2014/main" id="{843CF137-F1EC-B141-911A-E6455AA2C0F1}"/>
              </a:ext>
            </a:extLst>
          </p:cNvPr>
          <p:cNvPicPr preferRelativeResize="0"/>
          <p:nvPr/>
        </p:nvPicPr>
        <p:blipFill rotWithShape="1">
          <a:blip r:embed="rId4">
            <a:clrChange>
              <a:clrFrom>
                <a:srgbClr val="FFFFFF"/>
              </a:clrFrom>
              <a:clrTo>
                <a:srgbClr val="FFFFFF">
                  <a:alpha val="0"/>
                </a:srgbClr>
              </a:clrTo>
            </a:clrChange>
            <a:alphaModFix/>
          </a:blip>
          <a:srcRect l="1858" t="909" r="2104" b="2077"/>
          <a:stretch/>
        </p:blipFill>
        <p:spPr>
          <a:xfrm>
            <a:off x="1940052" y="1543097"/>
            <a:ext cx="8311896" cy="4553712"/>
          </a:xfrm>
          <a:prstGeom prst="rect">
            <a:avLst/>
          </a:prstGeom>
          <a:noFill/>
          <a:ln>
            <a:noFill/>
          </a:ln>
        </p:spPr>
      </p:pic>
    </p:spTree>
    <p:extLst>
      <p:ext uri="{BB962C8B-B14F-4D97-AF65-F5344CB8AC3E}">
        <p14:creationId xmlns:p14="http://schemas.microsoft.com/office/powerpoint/2010/main" val="1491973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16" name="Google Shape;670;p73">
            <a:extLst>
              <a:ext uri="{FF2B5EF4-FFF2-40B4-BE49-F238E27FC236}">
                <a16:creationId xmlns:a16="http://schemas.microsoft.com/office/drawing/2014/main" id="{696A65D5-B014-6A4D-91F7-591E3198340E}"/>
              </a:ext>
            </a:extLst>
          </p:cNvPr>
          <p:cNvPicPr preferRelativeResize="0"/>
          <p:nvPr/>
        </p:nvPicPr>
        <p:blipFill>
          <a:blip r:embed="rId3">
            <a:alphaModFix/>
          </a:blip>
          <a:stretch>
            <a:fillRect/>
          </a:stretch>
        </p:blipFill>
        <p:spPr>
          <a:xfrm>
            <a:off x="6096000" y="1602615"/>
            <a:ext cx="3952990" cy="4593794"/>
          </a:xfrm>
          <a:prstGeom prst="rect">
            <a:avLst/>
          </a:prstGeom>
          <a:noFill/>
          <a:ln>
            <a:noFill/>
          </a:ln>
        </p:spPr>
      </p:pic>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Get USEFUL Data!</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pic>
        <p:nvPicPr>
          <p:cNvPr id="15" name="Google Shape;669;p73">
            <a:extLst>
              <a:ext uri="{FF2B5EF4-FFF2-40B4-BE49-F238E27FC236}">
                <a16:creationId xmlns:a16="http://schemas.microsoft.com/office/drawing/2014/main" id="{9F4FECAE-AE0C-2F40-AE85-0C64AEA7A1CE}"/>
              </a:ext>
            </a:extLst>
          </p:cNvPr>
          <p:cNvPicPr preferRelativeResize="0"/>
          <p:nvPr/>
        </p:nvPicPr>
        <p:blipFill>
          <a:blip r:embed="rId4">
            <a:alphaModFix/>
          </a:blip>
          <a:stretch>
            <a:fillRect/>
          </a:stretch>
        </p:blipFill>
        <p:spPr>
          <a:xfrm>
            <a:off x="1558578" y="1602615"/>
            <a:ext cx="4197297" cy="4593791"/>
          </a:xfrm>
          <a:prstGeom prst="rect">
            <a:avLst/>
          </a:prstGeom>
          <a:noFill/>
          <a:ln>
            <a:noFill/>
          </a:ln>
        </p:spPr>
      </p:pic>
      <p:sp>
        <p:nvSpPr>
          <p:cNvPr id="17" name="Google Shape;671;p73">
            <a:extLst>
              <a:ext uri="{FF2B5EF4-FFF2-40B4-BE49-F238E27FC236}">
                <a16:creationId xmlns:a16="http://schemas.microsoft.com/office/drawing/2014/main" id="{FFCDD57D-D799-9E48-A91A-036B5AE96AB4}"/>
              </a:ext>
            </a:extLst>
          </p:cNvPr>
          <p:cNvSpPr txBox="1"/>
          <p:nvPr/>
        </p:nvSpPr>
        <p:spPr>
          <a:xfrm>
            <a:off x="5086679" y="6331925"/>
            <a:ext cx="1698800" cy="339200"/>
          </a:xfrm>
          <a:prstGeom prst="rect">
            <a:avLst/>
          </a:prstGeom>
          <a:noFill/>
          <a:ln>
            <a:noFill/>
          </a:ln>
        </p:spPr>
        <p:txBody>
          <a:bodyPr spcFirstLastPara="1" wrap="square" lIns="121900" tIns="121900" rIns="121900" bIns="121900" anchor="t" anchorCtr="0">
            <a:noAutofit/>
          </a:bodyPr>
          <a:lstStyle/>
          <a:p>
            <a:pPr algn="ctr"/>
            <a:r>
              <a:rPr lang="en" sz="1000" u="sng" dirty="0">
                <a:solidFill>
                  <a:srgbClr val="551A8B"/>
                </a:solidFill>
                <a:highlight>
                  <a:srgbClr val="FFFFFF"/>
                </a:highlight>
                <a:latin typeface="Lato" panose="020F0502020204030203" pitchFamily="34" charset="0"/>
                <a:ea typeface="Lato" panose="020F0502020204030203" pitchFamily="34" charset="0"/>
                <a:cs typeface="Lato" panose="020F0502020204030203" pitchFamily="34" charset="0"/>
                <a:hlinkClick r:id="rId5"/>
              </a:rPr>
              <a:t>https://goo.gl/5Wd2vy</a:t>
            </a:r>
            <a:endParaRPr sz="1000" dirty="0">
              <a:solidFill>
                <a:schemeClr val="dk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01917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lvl="0"/>
            <a:r>
              <a:rPr lang="en-US" dirty="0">
                <a:solidFill>
                  <a:srgbClr val="FFFFFF"/>
                </a:solidFill>
              </a:rPr>
              <a:t>Inspect the Data</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pic>
        <p:nvPicPr>
          <p:cNvPr id="18" name="Google Shape;703;p77">
            <a:extLst>
              <a:ext uri="{FF2B5EF4-FFF2-40B4-BE49-F238E27FC236}">
                <a16:creationId xmlns:a16="http://schemas.microsoft.com/office/drawing/2014/main" id="{ABD083F3-681D-A44C-9A1B-1B7503B14B2D}"/>
              </a:ext>
            </a:extLst>
          </p:cNvPr>
          <p:cNvPicPr preferRelativeResize="0"/>
          <p:nvPr/>
        </p:nvPicPr>
        <p:blipFill>
          <a:blip r:embed="rId3">
            <a:clrChange>
              <a:clrFrom>
                <a:srgbClr val="F8F8F8"/>
              </a:clrFrom>
              <a:clrTo>
                <a:srgbClr val="F8F8F8">
                  <a:alpha val="0"/>
                </a:srgbClr>
              </a:clrTo>
            </a:clrChange>
            <a:alphaModFix/>
          </a:blip>
          <a:stretch>
            <a:fillRect/>
          </a:stretch>
        </p:blipFill>
        <p:spPr>
          <a:xfrm>
            <a:off x="1346233" y="3429001"/>
            <a:ext cx="9281768" cy="2935367"/>
          </a:xfrm>
          <a:prstGeom prst="rect">
            <a:avLst/>
          </a:prstGeom>
          <a:noFill/>
          <a:ln>
            <a:noFill/>
          </a:ln>
        </p:spPr>
      </p:pic>
      <p:sp>
        <p:nvSpPr>
          <p:cNvPr id="14" name="Google Shape;690;p75">
            <a:extLst>
              <a:ext uri="{FF2B5EF4-FFF2-40B4-BE49-F238E27FC236}">
                <a16:creationId xmlns:a16="http://schemas.microsoft.com/office/drawing/2014/main" id="{04D1C5A1-41AA-0545-A888-9BBA75D7A57A}"/>
              </a:ext>
            </a:extLst>
          </p:cNvPr>
          <p:cNvSpPr txBox="1">
            <a:spLocks/>
          </p:cNvSpPr>
          <p:nvPr/>
        </p:nvSpPr>
        <p:spPr>
          <a:xfrm>
            <a:off x="580779" y="1563887"/>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Visualize data</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Look at descriptive statistics</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Look for misfielded values</a:t>
            </a:r>
          </a:p>
          <a:p>
            <a:pPr marL="251458" indent="-251458">
              <a:lnSpc>
                <a:spcPct val="100000"/>
              </a:lnSpc>
              <a:spcBef>
                <a:spcPts val="900"/>
              </a:spcBef>
              <a:buClr>
                <a:srgbClr val="000000"/>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sym typeface="Arial"/>
            </a:endParaRPr>
          </a:p>
        </p:txBody>
      </p:sp>
    </p:spTree>
    <p:extLst>
      <p:ext uri="{BB962C8B-B14F-4D97-AF65-F5344CB8AC3E}">
        <p14:creationId xmlns:p14="http://schemas.microsoft.com/office/powerpoint/2010/main" val="357011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05E18-AD59-BE45-BFAA-804F54E38A3E}"/>
              </a:ext>
            </a:extLst>
          </p:cNvPr>
          <p:cNvSpPr>
            <a:spLocks noGrp="1"/>
          </p:cNvSpPr>
          <p:nvPr>
            <p:ph type="title"/>
          </p:nvPr>
        </p:nvSpPr>
        <p:spPr/>
        <p:txBody>
          <a:bodyPr/>
          <a:lstStyle/>
          <a:p>
            <a:r>
              <a:rPr lang="en-US" dirty="0"/>
              <a:t>Teaching Assistants</a:t>
            </a:r>
          </a:p>
        </p:txBody>
      </p:sp>
      <p:sp>
        <p:nvSpPr>
          <p:cNvPr id="3" name="Group">
            <a:extLst>
              <a:ext uri="{FF2B5EF4-FFF2-40B4-BE49-F238E27FC236}">
                <a16:creationId xmlns:a16="http://schemas.microsoft.com/office/drawing/2014/main" id="{5E2AB54E-6EB1-5A40-ADC9-8E0156CF176F}"/>
              </a:ext>
            </a:extLst>
          </p:cNvPr>
          <p:cNvSpPr txBox="1"/>
          <p:nvPr/>
        </p:nvSpPr>
        <p:spPr>
          <a:xfrm>
            <a:off x="2261956" y="4382209"/>
            <a:ext cx="2672744" cy="6976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algn="ctr" defTabSz="584200">
              <a:spcBef>
                <a:spcPts val="1500"/>
              </a:spcBef>
              <a:defRPr sz="2400">
                <a:solidFill>
                  <a:srgbClr val="FFFFFF"/>
                </a:solidFill>
              </a:defRPr>
            </a:pPr>
            <a:r>
              <a:rPr lang="en-US" dirty="0">
                <a:solidFill>
                  <a:srgbClr val="0070C0"/>
                </a:solidFill>
                <a:latin typeface="Lato" panose="020F0502020204030203" pitchFamily="34" charset="0"/>
                <a:ea typeface="Lato" panose="020F0502020204030203" pitchFamily="34" charset="0"/>
                <a:cs typeface="Lato" panose="020F0502020204030203" pitchFamily="34" charset="0"/>
              </a:rPr>
              <a:t>Andrea Lowe</a:t>
            </a:r>
          </a:p>
          <a:p>
            <a:pPr algn="ctr" defTabSz="584200">
              <a:defRPr sz="2400">
                <a:solidFill>
                  <a:srgbClr val="FFFFFF"/>
                </a:solidFill>
              </a:defRPr>
            </a:pPr>
            <a:r>
              <a:rPr lang="en-US" sz="1800" dirty="0">
                <a:solidFill>
                  <a:srgbClr val="0070C0"/>
                </a:solidFill>
                <a:latin typeface="Lato" panose="020F0502020204030203" pitchFamily="34" charset="0"/>
                <a:ea typeface="Lato" panose="020F0502020204030203" pitchFamily="34" charset="0"/>
                <a:cs typeface="Lato" panose="020F0502020204030203" pitchFamily="34" charset="0"/>
              </a:rPr>
              <a:t>Field Engineer | Domino</a:t>
            </a:r>
            <a:endParaRPr sz="18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4" name="Group">
            <a:extLst>
              <a:ext uri="{FF2B5EF4-FFF2-40B4-BE49-F238E27FC236}">
                <a16:creationId xmlns:a16="http://schemas.microsoft.com/office/drawing/2014/main" id="{345DC1CF-8A6F-1A4C-8C0E-7CCC954C6D51}"/>
              </a:ext>
            </a:extLst>
          </p:cNvPr>
          <p:cNvSpPr txBox="1"/>
          <p:nvPr/>
        </p:nvSpPr>
        <p:spPr>
          <a:xfrm>
            <a:off x="7257300" y="4382209"/>
            <a:ext cx="2672744" cy="6976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p>
            <a:pPr algn="ctr" defTabSz="584200">
              <a:spcBef>
                <a:spcPts val="1500"/>
              </a:spcBef>
              <a:defRPr sz="2400">
                <a:solidFill>
                  <a:srgbClr val="FFFFFF"/>
                </a:solidFill>
              </a:defRPr>
            </a:pPr>
            <a:r>
              <a:rPr lang="en-US" dirty="0" err="1">
                <a:solidFill>
                  <a:srgbClr val="0070C0"/>
                </a:solidFill>
                <a:latin typeface="Lato" panose="020F0502020204030203" pitchFamily="34" charset="0"/>
                <a:ea typeface="Lato" panose="020F0502020204030203" pitchFamily="34" charset="0"/>
                <a:cs typeface="Lato" panose="020F0502020204030203" pitchFamily="34" charset="0"/>
              </a:rPr>
              <a:t>Akshay</a:t>
            </a:r>
            <a:r>
              <a:rPr lang="en-US" dirty="0">
                <a:solidFill>
                  <a:srgbClr val="0070C0"/>
                </a:solidFill>
                <a:latin typeface="Lato" panose="020F0502020204030203" pitchFamily="34" charset="0"/>
                <a:ea typeface="Lato" panose="020F0502020204030203" pitchFamily="34" charset="0"/>
                <a:cs typeface="Lato" panose="020F0502020204030203" pitchFamily="34" charset="0"/>
              </a:rPr>
              <a:t> </a:t>
            </a:r>
            <a:r>
              <a:rPr lang="en-US" dirty="0" err="1">
                <a:solidFill>
                  <a:srgbClr val="0070C0"/>
                </a:solidFill>
                <a:latin typeface="Lato" panose="020F0502020204030203" pitchFamily="34" charset="0"/>
                <a:ea typeface="Lato" panose="020F0502020204030203" pitchFamily="34" charset="0"/>
                <a:cs typeface="Lato" panose="020F0502020204030203" pitchFamily="34" charset="0"/>
              </a:rPr>
              <a:t>Ambekar</a:t>
            </a:r>
            <a:endParaRPr lang="en-US" dirty="0">
              <a:solidFill>
                <a:srgbClr val="0070C0"/>
              </a:solidFill>
              <a:latin typeface="Lato" panose="020F0502020204030203" pitchFamily="34" charset="0"/>
              <a:ea typeface="Lato" panose="020F0502020204030203" pitchFamily="34" charset="0"/>
              <a:cs typeface="Lato" panose="020F0502020204030203" pitchFamily="34" charset="0"/>
            </a:endParaRPr>
          </a:p>
          <a:p>
            <a:pPr algn="ctr" defTabSz="584200">
              <a:defRPr sz="2400">
                <a:solidFill>
                  <a:srgbClr val="FFFFFF"/>
                </a:solidFill>
              </a:defRPr>
            </a:pPr>
            <a:r>
              <a:rPr lang="en-US" sz="1800" dirty="0">
                <a:solidFill>
                  <a:srgbClr val="0070C0"/>
                </a:solidFill>
                <a:latin typeface="Lato" panose="020F0502020204030203" pitchFamily="34" charset="0"/>
                <a:ea typeface="Lato" panose="020F0502020204030203" pitchFamily="34" charset="0"/>
                <a:cs typeface="Lato" panose="020F0502020204030203" pitchFamily="34" charset="0"/>
              </a:rPr>
              <a:t>Field Engineer | Domino</a:t>
            </a:r>
            <a:endParaRPr sz="1800"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312DE33C-E1FB-D741-9D86-64ACAEBBA9C3}"/>
              </a:ext>
            </a:extLst>
          </p:cNvPr>
          <p:cNvPicPr>
            <a:picLocks noChangeAspect="1"/>
          </p:cNvPicPr>
          <p:nvPr/>
        </p:nvPicPr>
        <p:blipFill>
          <a:blip r:embed="rId2"/>
          <a:stretch>
            <a:fillRect/>
          </a:stretch>
        </p:blipFill>
        <p:spPr>
          <a:xfrm>
            <a:off x="7337825" y="1870511"/>
            <a:ext cx="2511697" cy="2511697"/>
          </a:xfrm>
          <a:prstGeom prst="rect">
            <a:avLst/>
          </a:prstGeom>
        </p:spPr>
      </p:pic>
      <p:pic>
        <p:nvPicPr>
          <p:cNvPr id="6" name="Picture 5">
            <a:extLst>
              <a:ext uri="{FF2B5EF4-FFF2-40B4-BE49-F238E27FC236}">
                <a16:creationId xmlns:a16="http://schemas.microsoft.com/office/drawing/2014/main" id="{8C836519-A094-6C4F-BE51-6554E986E0E1}"/>
              </a:ext>
            </a:extLst>
          </p:cNvPr>
          <p:cNvPicPr>
            <a:picLocks noChangeAspect="1"/>
          </p:cNvPicPr>
          <p:nvPr/>
        </p:nvPicPr>
        <p:blipFill>
          <a:blip r:embed="rId3"/>
          <a:stretch>
            <a:fillRect/>
          </a:stretch>
        </p:blipFill>
        <p:spPr>
          <a:xfrm>
            <a:off x="2342479" y="1870511"/>
            <a:ext cx="2511698" cy="2511698"/>
          </a:xfrm>
          <a:prstGeom prst="rect">
            <a:avLst/>
          </a:prstGeom>
        </p:spPr>
      </p:pic>
    </p:spTree>
    <p:extLst>
      <p:ext uri="{BB962C8B-B14F-4D97-AF65-F5344CB8AC3E}">
        <p14:creationId xmlns:p14="http://schemas.microsoft.com/office/powerpoint/2010/main" val="3210751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bg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lvl="0"/>
            <a:r>
              <a:rPr lang="en-US" dirty="0">
                <a:solidFill>
                  <a:srgbClr val="FFFFFF"/>
                </a:solidFill>
              </a:rPr>
              <a:t>Data Bias</a:t>
            </a:r>
            <a:endParaRPr dirty="0">
              <a:solidFill>
                <a:srgbClr val="FFFFFF"/>
              </a:solidFill>
            </a:endParaRPr>
          </a:p>
        </p:txBody>
      </p:sp>
      <p:grpSp>
        <p:nvGrpSpPr>
          <p:cNvPr id="643" name="Google Shape;643;p32"/>
          <p:cNvGrpSpPr/>
          <p:nvPr/>
        </p:nvGrpSpPr>
        <p:grpSpPr>
          <a:xfrm>
            <a:off x="9503985" y="-1063906"/>
            <a:ext cx="2916443" cy="3274506"/>
            <a:chOff x="3646980" y="5217545"/>
            <a:chExt cx="1099424" cy="1234405"/>
          </a:xfrm>
        </p:grpSpPr>
        <p:sp>
          <p:nvSpPr>
            <p:cNvPr id="644" name="Google Shape;644;p32"/>
            <p:cNvSpPr/>
            <p:nvPr/>
          </p:nvSpPr>
          <p:spPr>
            <a:xfrm rot="5400000">
              <a:off x="3579489" y="5285036"/>
              <a:ext cx="1234405" cy="1099424"/>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grpSp>
          <p:nvGrpSpPr>
            <p:cNvPr id="645" name="Google Shape;645;p32"/>
            <p:cNvGrpSpPr/>
            <p:nvPr/>
          </p:nvGrpSpPr>
          <p:grpSpPr>
            <a:xfrm>
              <a:off x="3961421" y="5631841"/>
              <a:ext cx="610670" cy="443724"/>
              <a:chOff x="1361704" y="2902649"/>
              <a:chExt cx="610670" cy="443724"/>
            </a:xfrm>
          </p:grpSpPr>
          <p:sp>
            <p:nvSpPr>
              <p:cNvPr id="646" name="Google Shape;646;p32"/>
              <p:cNvSpPr/>
              <p:nvPr/>
            </p:nvSpPr>
            <p:spPr>
              <a:xfrm>
                <a:off x="1468683" y="3006512"/>
                <a:ext cx="204300" cy="204300"/>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647" name="Google Shape;647;p32"/>
              <p:cNvSpPr/>
              <p:nvPr/>
            </p:nvSpPr>
            <p:spPr>
              <a:xfrm rot="1053901">
                <a:off x="1841156" y="3097162"/>
                <a:ext cx="131218" cy="131218"/>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32"/>
              <p:cNvSpPr/>
              <p:nvPr/>
            </p:nvSpPr>
            <p:spPr>
              <a:xfrm rot="19312121">
                <a:off x="1379389" y="2902649"/>
                <a:ext cx="111747" cy="111747"/>
              </a:xfrm>
              <a:prstGeom prst="donut">
                <a:avLst>
                  <a:gd name="adj" fmla="val 1091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32"/>
              <p:cNvSpPr/>
              <p:nvPr/>
            </p:nvSpPr>
            <p:spPr>
              <a:xfrm>
                <a:off x="1361704" y="3250073"/>
                <a:ext cx="96300" cy="96300"/>
              </a:xfrm>
              <a:prstGeom prst="donut">
                <a:avLst>
                  <a:gd name="adj" fmla="val 11296"/>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57" name="Google Shape;657;p32"/>
          <p:cNvSpPr txBox="1"/>
          <p:nvPr/>
        </p:nvSpPr>
        <p:spPr>
          <a:xfrm>
            <a:off x="9637850" y="1300900"/>
            <a:ext cx="2648700" cy="51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GET DATA</a:t>
            </a:r>
            <a:endParaRPr sz="1800" dirty="0">
              <a:solidFill>
                <a:srgbClr val="FFFFFF"/>
              </a:solidFill>
              <a:latin typeface="Lato Black"/>
              <a:ea typeface="Lato Black"/>
              <a:cs typeface="Lato Black"/>
              <a:sym typeface="Lato Black"/>
            </a:endParaRPr>
          </a:p>
        </p:txBody>
      </p:sp>
      <p:pic>
        <p:nvPicPr>
          <p:cNvPr id="15" name="Google Shape;661;p72">
            <a:extLst>
              <a:ext uri="{FF2B5EF4-FFF2-40B4-BE49-F238E27FC236}">
                <a16:creationId xmlns:a16="http://schemas.microsoft.com/office/drawing/2014/main" id="{6E75CA6E-AF8E-1843-BAAD-D38AE2A3E9F4}"/>
              </a:ext>
            </a:extLst>
          </p:cNvPr>
          <p:cNvPicPr preferRelativeResize="0"/>
          <p:nvPr/>
        </p:nvPicPr>
        <p:blipFill>
          <a:blip r:embed="rId3">
            <a:alphaModFix/>
          </a:blip>
          <a:stretch>
            <a:fillRect/>
          </a:stretch>
        </p:blipFill>
        <p:spPr>
          <a:xfrm>
            <a:off x="1451608" y="1818700"/>
            <a:ext cx="7464568" cy="2704968"/>
          </a:xfrm>
          <a:prstGeom prst="rect">
            <a:avLst/>
          </a:prstGeom>
          <a:ln w="19050" cap="sq">
            <a:solidFill>
              <a:schemeClr val="bg2"/>
            </a:solidFill>
            <a:prstDash val="solid"/>
            <a:miter lim="800000"/>
          </a:ln>
          <a:effectLst>
            <a:outerShdw blurRad="50800" dist="38100" dir="2700000" algn="tl" rotWithShape="0">
              <a:srgbClr val="000000">
                <a:alpha val="43000"/>
              </a:srgbClr>
            </a:outerShdw>
          </a:effectLst>
        </p:spPr>
      </p:pic>
      <p:pic>
        <p:nvPicPr>
          <p:cNvPr id="16" name="Google Shape;663;p72">
            <a:extLst>
              <a:ext uri="{FF2B5EF4-FFF2-40B4-BE49-F238E27FC236}">
                <a16:creationId xmlns:a16="http://schemas.microsoft.com/office/drawing/2014/main" id="{DBAE6C6D-19B5-E34F-BBAD-986F78555D94}"/>
              </a:ext>
            </a:extLst>
          </p:cNvPr>
          <p:cNvPicPr preferRelativeResize="0"/>
          <p:nvPr/>
        </p:nvPicPr>
        <p:blipFill rotWithShape="1">
          <a:blip r:embed="rId4">
            <a:alphaModFix/>
          </a:blip>
          <a:srcRect r="6419" b="5232"/>
          <a:stretch/>
        </p:blipFill>
        <p:spPr>
          <a:xfrm>
            <a:off x="1451607" y="4701097"/>
            <a:ext cx="6715293" cy="1467099"/>
          </a:xfrm>
          <a:prstGeom prst="rect">
            <a:avLst/>
          </a:prstGeom>
          <a:ln w="19050" cap="sq">
            <a:solidFill>
              <a:schemeClr val="bg2"/>
            </a:solidFill>
            <a:miter lim="800000"/>
          </a:ln>
          <a:effectLst>
            <a:outerShdw blurRad="57150" dist="50800" dir="2700000" algn="tl" rotWithShape="0">
              <a:srgbClr val="000000">
                <a:alpha val="40000"/>
              </a:srgbClr>
            </a:outerShdw>
          </a:effectLst>
        </p:spPr>
      </p:pic>
      <p:sp>
        <p:nvSpPr>
          <p:cNvPr id="17" name="Google Shape;671;p73">
            <a:extLst>
              <a:ext uri="{FF2B5EF4-FFF2-40B4-BE49-F238E27FC236}">
                <a16:creationId xmlns:a16="http://schemas.microsoft.com/office/drawing/2014/main" id="{3E7B4E49-4ECE-4843-9730-BFF54BAF4E80}"/>
              </a:ext>
            </a:extLst>
          </p:cNvPr>
          <p:cNvSpPr txBox="1"/>
          <p:nvPr/>
        </p:nvSpPr>
        <p:spPr>
          <a:xfrm>
            <a:off x="0" y="6331925"/>
            <a:ext cx="12192000" cy="339200"/>
          </a:xfrm>
          <a:prstGeom prst="rect">
            <a:avLst/>
          </a:prstGeom>
          <a:noFill/>
          <a:ln>
            <a:noFill/>
          </a:ln>
        </p:spPr>
        <p:txBody>
          <a:bodyPr spcFirstLastPara="1" wrap="square" lIns="121900" tIns="121900" rIns="121900" bIns="121900" anchor="t" anchorCtr="0">
            <a:noAutofit/>
          </a:bodyPr>
          <a:lstStyle/>
          <a:p>
            <a:pPr lvl="0" algn="ctr"/>
            <a:r>
              <a:rPr lang="en-US" sz="1000" u="sng" dirty="0">
                <a:solidFill>
                  <a:schemeClr val="hlink"/>
                </a:solidFill>
                <a:highlight>
                  <a:srgbClr val="FFFFFF"/>
                </a:highlight>
                <a:latin typeface="Lato" panose="020F0502020204030203" pitchFamily="34" charset="0"/>
                <a:ea typeface="Lato" panose="020F0502020204030203" pitchFamily="34" charset="0"/>
                <a:cs typeface="Lato" panose="020F0502020204030203" pitchFamily="34" charset="0"/>
                <a:hlinkClick r:id="rId5"/>
              </a:rPr>
              <a:t>https://www.newscientist.com/article/2166207-discriminating-algorithms-5-times-ai-showed-prejudice/</a:t>
            </a:r>
            <a:endParaRPr lang="en-US" sz="1000" dirty="0">
              <a:highlight>
                <a:srgbClr val="FFFFFF"/>
              </a:highligh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3636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742017-C45A-6F4C-8197-81DEC95764ED}"/>
              </a:ext>
            </a:extLst>
          </p:cNvPr>
          <p:cNvSpPr>
            <a:spLocks noGrp="1"/>
          </p:cNvSpPr>
          <p:nvPr>
            <p:ph type="title"/>
          </p:nvPr>
        </p:nvSpPr>
        <p:spPr>
          <a:xfrm>
            <a:off x="580779" y="186875"/>
            <a:ext cx="6429622" cy="1127700"/>
          </a:xfrm>
        </p:spPr>
        <p:txBody>
          <a:bodyPr/>
          <a:lstStyle/>
          <a:p>
            <a:r>
              <a:rPr lang="en-US" dirty="0"/>
              <a:t>Efficient Cell Network Provisioning</a:t>
            </a:r>
          </a:p>
        </p:txBody>
      </p:sp>
      <p:pic>
        <p:nvPicPr>
          <p:cNvPr id="4" name="Picture 3">
            <a:extLst>
              <a:ext uri="{FF2B5EF4-FFF2-40B4-BE49-F238E27FC236}">
                <a16:creationId xmlns:a16="http://schemas.microsoft.com/office/drawing/2014/main" id="{70F85660-FE4C-664D-A80D-369FA5E7CCF6}"/>
              </a:ext>
            </a:extLst>
          </p:cNvPr>
          <p:cNvPicPr>
            <a:picLocks noChangeAspect="1"/>
          </p:cNvPicPr>
          <p:nvPr/>
        </p:nvPicPr>
        <p:blipFill rotWithShape="1">
          <a:blip r:embed="rId2"/>
          <a:srcRect l="44212" r="8381"/>
          <a:stretch/>
        </p:blipFill>
        <p:spPr>
          <a:xfrm>
            <a:off x="7315200" y="0"/>
            <a:ext cx="4876800" cy="6858000"/>
          </a:xfrm>
          <a:prstGeom prst="rect">
            <a:avLst/>
          </a:prstGeom>
        </p:spPr>
      </p:pic>
      <p:sp>
        <p:nvSpPr>
          <p:cNvPr id="6" name="Google Shape;690;p75">
            <a:extLst>
              <a:ext uri="{FF2B5EF4-FFF2-40B4-BE49-F238E27FC236}">
                <a16:creationId xmlns:a16="http://schemas.microsoft.com/office/drawing/2014/main" id="{C1764DCC-3E4B-BE49-A98A-27C219CD60DF}"/>
              </a:ext>
            </a:extLst>
          </p:cNvPr>
          <p:cNvSpPr txBox="1">
            <a:spLocks/>
          </p:cNvSpPr>
          <p:nvPr/>
        </p:nvSpPr>
        <p:spPr>
          <a:xfrm>
            <a:off x="580779" y="1340281"/>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Cell towers are typically overprovisioned to smoothly support peak hour loads</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Next-gen networks can adjust this dynamically</a:t>
            </a:r>
          </a:p>
          <a:p>
            <a:pPr marL="251458" indent="-251458">
              <a:lnSpc>
                <a:spcPct val="100000"/>
              </a:lnSpc>
              <a:spcBef>
                <a:spcPts val="1800"/>
              </a:spcBef>
              <a:buClr>
                <a:schemeClr val="bg2"/>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How can we anticipate traffic variations to get more value out of limited network resources?</a:t>
            </a:r>
          </a:p>
        </p:txBody>
      </p:sp>
      <p:sp>
        <p:nvSpPr>
          <p:cNvPr id="7" name="Google Shape;807;p92">
            <a:extLst>
              <a:ext uri="{FF2B5EF4-FFF2-40B4-BE49-F238E27FC236}">
                <a16:creationId xmlns:a16="http://schemas.microsoft.com/office/drawing/2014/main" id="{85D81401-B03F-5541-8923-67458473FC0C}"/>
              </a:ext>
            </a:extLst>
          </p:cNvPr>
          <p:cNvSpPr txBox="1"/>
          <p:nvPr/>
        </p:nvSpPr>
        <p:spPr>
          <a:xfrm>
            <a:off x="2303547" y="6340467"/>
            <a:ext cx="5042000" cy="370400"/>
          </a:xfrm>
          <a:prstGeom prst="rect">
            <a:avLst/>
          </a:prstGeom>
          <a:noFill/>
          <a:ln>
            <a:noFill/>
          </a:ln>
        </p:spPr>
        <p:txBody>
          <a:bodyPr spcFirstLastPara="1" wrap="square" lIns="121900" tIns="121900" rIns="121900" bIns="121900" anchor="t" anchorCtr="0">
            <a:noAutofit/>
          </a:bodyPr>
          <a:lstStyle/>
          <a:p>
            <a:pPr algn="ctr"/>
            <a:r>
              <a:rPr lang="en-US" sz="1000" dirty="0">
                <a:hlinkClick r:id="rId3"/>
              </a:rPr>
              <a:t>https://www.kaggle.com/c/anomaly-detection-in-cellular-networks/data</a:t>
            </a:r>
            <a:endParaRPr sz="1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26623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EDF295-15E6-2D4B-AD78-E52DD2119082}"/>
              </a:ext>
            </a:extLst>
          </p:cNvPr>
          <p:cNvSpPr>
            <a:spLocks noGrp="1"/>
          </p:cNvSpPr>
          <p:nvPr>
            <p:ph type="title"/>
          </p:nvPr>
        </p:nvSpPr>
        <p:spPr/>
        <p:txBody>
          <a:bodyPr/>
          <a:lstStyle/>
          <a:p>
            <a:r>
              <a:rPr lang="en-US" dirty="0"/>
              <a:t>HANDS-ON: DATA EXPLORATION</a:t>
            </a:r>
          </a:p>
        </p:txBody>
      </p:sp>
    </p:spTree>
    <p:extLst>
      <p:ext uri="{BB962C8B-B14F-4D97-AF65-F5344CB8AC3E}">
        <p14:creationId xmlns:p14="http://schemas.microsoft.com/office/powerpoint/2010/main" val="74566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6BB1-19A9-2B49-8397-8FDB229B2AF8}"/>
              </a:ext>
            </a:extLst>
          </p:cNvPr>
          <p:cNvSpPr>
            <a:spLocks noGrp="1"/>
          </p:cNvSpPr>
          <p:nvPr>
            <p:ph type="title"/>
          </p:nvPr>
        </p:nvSpPr>
        <p:spPr>
          <a:xfrm>
            <a:off x="580778" y="186875"/>
            <a:ext cx="5515221" cy="1127700"/>
          </a:xfrm>
        </p:spPr>
        <p:txBody>
          <a:bodyPr/>
          <a:lstStyle/>
          <a:p>
            <a:r>
              <a:rPr lang="en-US" dirty="0"/>
              <a:t>Model Development</a:t>
            </a:r>
          </a:p>
        </p:txBody>
      </p:sp>
      <p:sp>
        <p:nvSpPr>
          <p:cNvPr id="3" name="Google Shape;616;p31">
            <a:extLst>
              <a:ext uri="{FF2B5EF4-FFF2-40B4-BE49-F238E27FC236}">
                <a16:creationId xmlns:a16="http://schemas.microsoft.com/office/drawing/2014/main" id="{E6E481BB-74E3-F040-AFDD-AC785F5F862A}"/>
              </a:ext>
            </a:extLst>
          </p:cNvPr>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5" name="Google Shape;616;p31">
            <a:extLst>
              <a:ext uri="{FF2B5EF4-FFF2-40B4-BE49-F238E27FC236}">
                <a16:creationId xmlns:a16="http://schemas.microsoft.com/office/drawing/2014/main" id="{446A7669-1F14-8749-8161-BBC979D32C82}"/>
              </a:ext>
            </a:extLst>
          </p:cNvPr>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 name="Google Shape;616;p31">
            <a:extLst>
              <a:ext uri="{FF2B5EF4-FFF2-40B4-BE49-F238E27FC236}">
                <a16:creationId xmlns:a16="http://schemas.microsoft.com/office/drawing/2014/main" id="{FD5A3189-4881-8D40-91BE-4B1EB59B2FDA}"/>
              </a:ext>
            </a:extLst>
          </p:cNvPr>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 name="Google Shape;616;p31">
            <a:extLst>
              <a:ext uri="{FF2B5EF4-FFF2-40B4-BE49-F238E27FC236}">
                <a16:creationId xmlns:a16="http://schemas.microsoft.com/office/drawing/2014/main" id="{4BAD1C60-F8E0-274E-ACCA-9D2A9B12E5B5}"/>
              </a:ext>
            </a:extLst>
          </p:cNvPr>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8" name="Google Shape;616;p31">
            <a:extLst>
              <a:ext uri="{FF2B5EF4-FFF2-40B4-BE49-F238E27FC236}">
                <a16:creationId xmlns:a16="http://schemas.microsoft.com/office/drawing/2014/main" id="{A7406439-090A-464F-AC85-E939FA632615}"/>
              </a:ext>
            </a:extLst>
          </p:cNvPr>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7" name="Circular Arrow 16">
            <a:extLst>
              <a:ext uri="{FF2B5EF4-FFF2-40B4-BE49-F238E27FC236}">
                <a16:creationId xmlns:a16="http://schemas.microsoft.com/office/drawing/2014/main" id="{CE60FE68-D9F3-7249-BA05-4C368F9B6B86}"/>
              </a:ext>
            </a:extLst>
          </p:cNvPr>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a:extLst>
              <a:ext uri="{FF2B5EF4-FFF2-40B4-BE49-F238E27FC236}">
                <a16:creationId xmlns:a16="http://schemas.microsoft.com/office/drawing/2014/main" id="{75A8CD31-189A-9C4F-AE81-A5146FB82332}"/>
              </a:ext>
            </a:extLst>
          </p:cNvPr>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a:extLst>
              <a:ext uri="{FF2B5EF4-FFF2-40B4-BE49-F238E27FC236}">
                <a16:creationId xmlns:a16="http://schemas.microsoft.com/office/drawing/2014/main" id="{2A3E92F3-A58C-0D4F-ADC2-C95E3C15C0A8}"/>
              </a:ext>
            </a:extLst>
          </p:cNvPr>
          <p:cNvSpPr txBox="1"/>
          <p:nvPr/>
        </p:nvSpPr>
        <p:spPr>
          <a:xfrm>
            <a:off x="2255189" y="4144230"/>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a:extLst>
              <a:ext uri="{FF2B5EF4-FFF2-40B4-BE49-F238E27FC236}">
                <a16:creationId xmlns:a16="http://schemas.microsoft.com/office/drawing/2014/main" id="{A4B1BB65-3421-3E40-87D3-89909BBA7EC5}"/>
              </a:ext>
            </a:extLst>
          </p:cNvPr>
          <p:cNvSpPr txBox="1"/>
          <p:nvPr/>
        </p:nvSpPr>
        <p:spPr>
          <a:xfrm>
            <a:off x="3800962" y="5102172"/>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a:extLst>
              <a:ext uri="{FF2B5EF4-FFF2-40B4-BE49-F238E27FC236}">
                <a16:creationId xmlns:a16="http://schemas.microsoft.com/office/drawing/2014/main" id="{FD7B1FB2-1468-914C-8737-76D7D8E4E766}"/>
              </a:ext>
            </a:extLst>
          </p:cNvPr>
          <p:cNvSpPr txBox="1"/>
          <p:nvPr/>
        </p:nvSpPr>
        <p:spPr>
          <a:xfrm>
            <a:off x="5361244" y="4141784"/>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a:extLst>
              <a:ext uri="{FF2B5EF4-FFF2-40B4-BE49-F238E27FC236}">
                <a16:creationId xmlns:a16="http://schemas.microsoft.com/office/drawing/2014/main" id="{7DD410E5-4B3D-9C44-8FE2-B95313D92FF9}"/>
              </a:ext>
            </a:extLst>
          </p:cNvPr>
          <p:cNvSpPr txBox="1"/>
          <p:nvPr/>
        </p:nvSpPr>
        <p:spPr>
          <a:xfrm>
            <a:off x="5361244" y="2317169"/>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a:extLst>
              <a:ext uri="{FF2B5EF4-FFF2-40B4-BE49-F238E27FC236}">
                <a16:creationId xmlns:a16="http://schemas.microsoft.com/office/drawing/2014/main" id="{98D61557-BDF6-1047-9EBD-8E45FF796A2F}"/>
              </a:ext>
            </a:extLst>
          </p:cNvPr>
          <p:cNvSpPr txBox="1"/>
          <p:nvPr/>
        </p:nvSpPr>
        <p:spPr>
          <a:xfrm>
            <a:off x="8147988" y="3633933"/>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p>
        </p:txBody>
      </p:sp>
      <p:pic>
        <p:nvPicPr>
          <p:cNvPr id="26" name="Google Shape;620;p31">
            <a:extLst>
              <a:ext uri="{FF2B5EF4-FFF2-40B4-BE49-F238E27FC236}">
                <a16:creationId xmlns:a16="http://schemas.microsoft.com/office/drawing/2014/main" id="{8E2AAB9F-4224-8B49-AFF1-9733AF916FB8}"/>
              </a:ext>
            </a:extLst>
          </p:cNvPr>
          <p:cNvPicPr preferRelativeResize="0"/>
          <p:nvPr/>
        </p:nvPicPr>
        <p:blipFill>
          <a:blip r:embed="rId2">
            <a:alphaModFix/>
          </a:blip>
          <a:stretch>
            <a:fillRect/>
          </a:stretch>
        </p:blipFill>
        <p:spPr>
          <a:xfrm>
            <a:off x="5984052" y="1759688"/>
            <a:ext cx="543204" cy="543202"/>
          </a:xfrm>
          <a:prstGeom prst="rect">
            <a:avLst/>
          </a:prstGeom>
          <a:noFill/>
          <a:ln>
            <a:noFill/>
          </a:ln>
        </p:spPr>
      </p:pic>
      <p:pic>
        <p:nvPicPr>
          <p:cNvPr id="27" name="Google Shape;801;p40">
            <a:extLst>
              <a:ext uri="{FF2B5EF4-FFF2-40B4-BE49-F238E27FC236}">
                <a16:creationId xmlns:a16="http://schemas.microsoft.com/office/drawing/2014/main" id="{79139200-28C1-CF48-BF4B-4B95E9D7ECA5}"/>
              </a:ext>
            </a:extLst>
          </p:cNvPr>
          <p:cNvPicPr preferRelativeResize="0"/>
          <p:nvPr/>
        </p:nvPicPr>
        <p:blipFill>
          <a:blip r:embed="rId3">
            <a:alphaModFix/>
          </a:blip>
          <a:stretch>
            <a:fillRect/>
          </a:stretch>
        </p:blipFill>
        <p:spPr>
          <a:xfrm>
            <a:off x="8644734" y="3825295"/>
            <a:ext cx="795325" cy="795333"/>
          </a:xfrm>
          <a:prstGeom prst="rect">
            <a:avLst/>
          </a:prstGeom>
          <a:noFill/>
          <a:ln>
            <a:noFill/>
          </a:ln>
        </p:spPr>
      </p:pic>
      <p:pic>
        <p:nvPicPr>
          <p:cNvPr id="29" name="Google Shape;793;p40">
            <a:extLst>
              <a:ext uri="{FF2B5EF4-FFF2-40B4-BE49-F238E27FC236}">
                <a16:creationId xmlns:a16="http://schemas.microsoft.com/office/drawing/2014/main" id="{730EC8EB-B506-1F4F-853C-965BE4E55382}"/>
              </a:ext>
            </a:extLst>
          </p:cNvPr>
          <p:cNvPicPr preferRelativeResize="0"/>
          <p:nvPr/>
        </p:nvPicPr>
        <p:blipFill rotWithShape="1">
          <a:blip r:embed="rId4">
            <a:alphaModFix/>
          </a:blip>
          <a:srcRect l="13930" t="13930" r="13930" b="13930"/>
          <a:stretch/>
        </p:blipFill>
        <p:spPr>
          <a:xfrm>
            <a:off x="8630917" y="2938502"/>
            <a:ext cx="822960" cy="822960"/>
          </a:xfrm>
          <a:prstGeom prst="rect">
            <a:avLst/>
          </a:prstGeom>
          <a:noFill/>
          <a:ln>
            <a:noFill/>
          </a:ln>
        </p:spPr>
      </p:pic>
      <p:pic>
        <p:nvPicPr>
          <p:cNvPr id="31" name="Google Shape;713;p36">
            <a:extLst>
              <a:ext uri="{FF2B5EF4-FFF2-40B4-BE49-F238E27FC236}">
                <a16:creationId xmlns:a16="http://schemas.microsoft.com/office/drawing/2014/main" id="{68F54B43-5E94-1F4A-9819-C44ABAE91E91}"/>
              </a:ext>
            </a:extLst>
          </p:cNvPr>
          <p:cNvPicPr preferRelativeResize="0"/>
          <p:nvPr/>
        </p:nvPicPr>
        <p:blipFill rotWithShape="1">
          <a:blip r:embed="rId5">
            <a:alphaModFix/>
            <a:duotone>
              <a:prstClr val="black"/>
              <a:schemeClr val="tx2">
                <a:tint val="45000"/>
                <a:satMod val="400000"/>
              </a:schemeClr>
            </a:duotone>
          </a:blip>
          <a:srcRect/>
          <a:stretch/>
        </p:blipFill>
        <p:spPr>
          <a:xfrm>
            <a:off x="6084757" y="3626895"/>
            <a:ext cx="341793" cy="482969"/>
          </a:xfrm>
          <a:prstGeom prst="rect">
            <a:avLst/>
          </a:prstGeom>
          <a:noFill/>
          <a:ln>
            <a:noFill/>
          </a:ln>
        </p:spPr>
      </p:pic>
      <p:pic>
        <p:nvPicPr>
          <p:cNvPr id="32" name="Google Shape;788;p40">
            <a:extLst>
              <a:ext uri="{FF2B5EF4-FFF2-40B4-BE49-F238E27FC236}">
                <a16:creationId xmlns:a16="http://schemas.microsoft.com/office/drawing/2014/main" id="{4C2CD743-2BDD-834F-BD92-D3D87EEB931B}"/>
              </a:ext>
            </a:extLst>
          </p:cNvPr>
          <p:cNvPicPr preferRelativeResize="0"/>
          <p:nvPr/>
        </p:nvPicPr>
        <p:blipFill>
          <a:blip r:embed="rId6">
            <a:alphaModFix/>
          </a:blip>
          <a:stretch>
            <a:fillRect/>
          </a:stretch>
        </p:blipFill>
        <p:spPr>
          <a:xfrm>
            <a:off x="4415939" y="4573314"/>
            <a:ext cx="593875" cy="593924"/>
          </a:xfrm>
          <a:prstGeom prst="rect">
            <a:avLst/>
          </a:prstGeom>
          <a:noFill/>
          <a:ln>
            <a:noFill/>
          </a:ln>
        </p:spPr>
      </p:pic>
      <p:grpSp>
        <p:nvGrpSpPr>
          <p:cNvPr id="37" name="Group 36">
            <a:extLst>
              <a:ext uri="{FF2B5EF4-FFF2-40B4-BE49-F238E27FC236}">
                <a16:creationId xmlns:a16="http://schemas.microsoft.com/office/drawing/2014/main" id="{0FDFEA70-BDDA-0D4B-9E03-69C7B0FA02E5}"/>
              </a:ext>
            </a:extLst>
          </p:cNvPr>
          <p:cNvGrpSpPr/>
          <p:nvPr/>
        </p:nvGrpSpPr>
        <p:grpSpPr>
          <a:xfrm>
            <a:off x="2914046" y="3692348"/>
            <a:ext cx="575736" cy="418341"/>
            <a:chOff x="10338103" y="14780"/>
            <a:chExt cx="1619925" cy="1177069"/>
          </a:xfrm>
        </p:grpSpPr>
        <p:sp>
          <p:nvSpPr>
            <p:cNvPr id="33" name="Google Shape;646;p32">
              <a:extLst>
                <a:ext uri="{FF2B5EF4-FFF2-40B4-BE49-F238E27FC236}">
                  <a16:creationId xmlns:a16="http://schemas.microsoft.com/office/drawing/2014/main" id="{57FE1483-4153-B548-839D-AB29F45E44BA}"/>
                </a:ext>
              </a:extLst>
            </p:cNvPr>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4" name="Google Shape;647;p32">
              <a:extLst>
                <a:ext uri="{FF2B5EF4-FFF2-40B4-BE49-F238E27FC236}">
                  <a16:creationId xmlns:a16="http://schemas.microsoft.com/office/drawing/2014/main" id="{BEBFCEA9-B14B-8F45-BAA7-238FDB3217C0}"/>
                </a:ext>
              </a:extLst>
            </p:cNvPr>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5" name="Google Shape;648;p32">
              <a:extLst>
                <a:ext uri="{FF2B5EF4-FFF2-40B4-BE49-F238E27FC236}">
                  <a16:creationId xmlns:a16="http://schemas.microsoft.com/office/drawing/2014/main" id="{B2933DCE-AE37-8B4A-B3A6-026ACE8CEC62}"/>
                </a:ext>
              </a:extLst>
            </p:cNvPr>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6" name="Google Shape;649;p32">
              <a:extLst>
                <a:ext uri="{FF2B5EF4-FFF2-40B4-BE49-F238E27FC236}">
                  <a16:creationId xmlns:a16="http://schemas.microsoft.com/office/drawing/2014/main" id="{C5085D96-800D-2F43-8B51-78B6E1C6D4DC}"/>
                </a:ext>
              </a:extLst>
            </p:cNvPr>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06755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Missing Values</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a:extLst>
              <a:ext uri="{FF2B5EF4-FFF2-40B4-BE49-F238E27FC236}">
                <a16:creationId xmlns:a16="http://schemas.microsoft.com/office/drawing/2014/main" id="{73019665-D771-D245-9E19-E30F2E5C8DA6}"/>
              </a:ext>
            </a:extLst>
          </p:cNvPr>
          <p:cNvPicPr preferRelativeResize="0"/>
          <p:nvPr/>
        </p:nvPicPr>
        <p:blipFill>
          <a:blip r:embed="rId3">
            <a:alphaModFix/>
          </a:blip>
          <a:stretch>
            <a:fillRect/>
          </a:stretch>
        </p:blipFill>
        <p:spPr>
          <a:xfrm>
            <a:off x="10503792" y="186875"/>
            <a:ext cx="922822" cy="922898"/>
          </a:xfrm>
          <a:prstGeom prst="rect">
            <a:avLst/>
          </a:prstGeom>
          <a:noFill/>
          <a:ln>
            <a:noFill/>
          </a:ln>
        </p:spPr>
      </p:pic>
      <p:sp>
        <p:nvSpPr>
          <p:cNvPr id="7" name="Google Shape;690;p75">
            <a:extLst>
              <a:ext uri="{FF2B5EF4-FFF2-40B4-BE49-F238E27FC236}">
                <a16:creationId xmlns:a16="http://schemas.microsoft.com/office/drawing/2014/main" id="{993D2D39-CFEA-5F4D-B562-924B57E75683}"/>
              </a:ext>
            </a:extLst>
          </p:cNvPr>
          <p:cNvSpPr txBox="1">
            <a:spLocks/>
          </p:cNvSpPr>
          <p:nvPr/>
        </p:nvSpPr>
        <p:spPr>
          <a:xfrm>
            <a:off x="580780" y="1653975"/>
            <a:ext cx="3729964"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Are these missing at random?</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Example: those with higher salaries may not report income on survey</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Will removing these introduce bias?</a:t>
            </a:r>
          </a:p>
        </p:txBody>
      </p:sp>
      <p:sp>
        <p:nvSpPr>
          <p:cNvPr id="8" name="Google Shape;671;p73">
            <a:extLst>
              <a:ext uri="{FF2B5EF4-FFF2-40B4-BE49-F238E27FC236}">
                <a16:creationId xmlns:a16="http://schemas.microsoft.com/office/drawing/2014/main" id="{66CECCAB-E68C-3B4E-9BD6-0E5B50BF205C}"/>
              </a:ext>
            </a:extLst>
          </p:cNvPr>
          <p:cNvSpPr txBox="1"/>
          <p:nvPr/>
        </p:nvSpPr>
        <p:spPr>
          <a:xfrm>
            <a:off x="0" y="6331925"/>
            <a:ext cx="12192000" cy="3392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highlight>
                  <a:srgbClr val="FFFFFF"/>
                </a:highlight>
                <a:hlinkClick r:id="rId4"/>
              </a:rPr>
              <a:t>https://towardsdatascience.com/how-to-handle-missing-data-8646b18db0d4</a:t>
            </a:r>
            <a:endParaRPr lang="en-US" sz="1000" dirty="0">
              <a:highlight>
                <a:srgbClr val="FFFFFF"/>
              </a:highlight>
            </a:endParaRPr>
          </a:p>
        </p:txBody>
      </p:sp>
      <p:pic>
        <p:nvPicPr>
          <p:cNvPr id="10" name="Google Shape;724;p80">
            <a:extLst>
              <a:ext uri="{FF2B5EF4-FFF2-40B4-BE49-F238E27FC236}">
                <a16:creationId xmlns:a16="http://schemas.microsoft.com/office/drawing/2014/main" id="{FD89816A-821E-C047-8942-8F4E65E413BD}"/>
              </a:ext>
            </a:extLst>
          </p:cNvPr>
          <p:cNvPicPr preferRelativeResize="0"/>
          <p:nvPr/>
        </p:nvPicPr>
        <p:blipFill rotWithShape="1">
          <a:blip r:embed="rId5">
            <a:clrChange>
              <a:clrFrom>
                <a:srgbClr val="FEFEFE"/>
              </a:clrFrom>
              <a:clrTo>
                <a:srgbClr val="FEFEFE">
                  <a:alpha val="0"/>
                </a:srgbClr>
              </a:clrTo>
            </a:clrChange>
            <a:alphaModFix/>
          </a:blip>
          <a:srcRect r="1419"/>
          <a:stretch/>
        </p:blipFill>
        <p:spPr>
          <a:xfrm>
            <a:off x="5316076" y="1501450"/>
            <a:ext cx="5465136" cy="4929125"/>
          </a:xfrm>
          <a:prstGeom prst="rect">
            <a:avLst/>
          </a:prstGeom>
          <a:noFill/>
          <a:ln>
            <a:noFill/>
          </a:ln>
        </p:spPr>
      </p:pic>
    </p:spTree>
    <p:extLst>
      <p:ext uri="{BB962C8B-B14F-4D97-AF65-F5344CB8AC3E}">
        <p14:creationId xmlns:p14="http://schemas.microsoft.com/office/powerpoint/2010/main" val="428482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Scaling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a:extLst>
              <a:ext uri="{FF2B5EF4-FFF2-40B4-BE49-F238E27FC236}">
                <a16:creationId xmlns:a16="http://schemas.microsoft.com/office/drawing/2014/main" id="{73019665-D771-D245-9E19-E30F2E5C8DA6}"/>
              </a:ext>
            </a:extLst>
          </p:cNvPr>
          <p:cNvPicPr preferRelativeResize="0"/>
          <p:nvPr/>
        </p:nvPicPr>
        <p:blipFill>
          <a:blip r:embed="rId3">
            <a:alphaModFix/>
          </a:blip>
          <a:stretch>
            <a:fillRect/>
          </a:stretch>
        </p:blipFill>
        <p:spPr>
          <a:xfrm>
            <a:off x="10503792" y="186875"/>
            <a:ext cx="922822" cy="922898"/>
          </a:xfrm>
          <a:prstGeom prst="rect">
            <a:avLst/>
          </a:prstGeom>
          <a:noFill/>
          <a:ln>
            <a:noFill/>
          </a:ln>
        </p:spPr>
      </p:pic>
      <p:sp>
        <p:nvSpPr>
          <p:cNvPr id="7" name="Google Shape;690;p75">
            <a:extLst>
              <a:ext uri="{FF2B5EF4-FFF2-40B4-BE49-F238E27FC236}">
                <a16:creationId xmlns:a16="http://schemas.microsoft.com/office/drawing/2014/main" id="{603D45C3-F8CB-4846-AAFB-6FC6BDEA02D7}"/>
              </a:ext>
            </a:extLst>
          </p:cNvPr>
          <p:cNvSpPr txBox="1">
            <a:spLocks/>
          </p:cNvSpPr>
          <p:nvPr/>
        </p:nvSpPr>
        <p:spPr>
          <a:xfrm>
            <a:off x="580779" y="1653975"/>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Compare features with different units or scales</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Rescales data to have a mean of 0 and a standard deviation of 1</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Changing range of data</a:t>
            </a:r>
          </a:p>
        </p:txBody>
      </p:sp>
      <p:pic>
        <p:nvPicPr>
          <p:cNvPr id="8" name="Google Shape;768;p86">
            <a:extLst>
              <a:ext uri="{FF2B5EF4-FFF2-40B4-BE49-F238E27FC236}">
                <a16:creationId xmlns:a16="http://schemas.microsoft.com/office/drawing/2014/main" id="{A5B9EF33-E4C0-5D43-AA97-4686FC251E25}"/>
              </a:ext>
            </a:extLst>
          </p:cNvPr>
          <p:cNvPicPr preferRelativeResize="0"/>
          <p:nvPr/>
        </p:nvPicPr>
        <p:blipFill>
          <a:blip r:embed="rId4">
            <a:alphaModFix/>
          </a:blip>
          <a:stretch>
            <a:fillRect/>
          </a:stretch>
        </p:blipFill>
        <p:spPr>
          <a:xfrm>
            <a:off x="6546549" y="2284464"/>
            <a:ext cx="4687508" cy="3924711"/>
          </a:xfrm>
          <a:prstGeom prst="rect">
            <a:avLst/>
          </a:prstGeom>
          <a:noFill/>
          <a:ln>
            <a:noFill/>
          </a:ln>
        </p:spPr>
      </p:pic>
      <p:sp>
        <p:nvSpPr>
          <p:cNvPr id="9" name="Google Shape;671;p73">
            <a:extLst>
              <a:ext uri="{FF2B5EF4-FFF2-40B4-BE49-F238E27FC236}">
                <a16:creationId xmlns:a16="http://schemas.microsoft.com/office/drawing/2014/main" id="{80983064-5C02-F44E-92C0-DE7DF3DB355C}"/>
              </a:ext>
            </a:extLst>
          </p:cNvPr>
          <p:cNvSpPr txBox="1"/>
          <p:nvPr/>
        </p:nvSpPr>
        <p:spPr>
          <a:xfrm>
            <a:off x="0" y="6331925"/>
            <a:ext cx="12192000" cy="339200"/>
          </a:xfrm>
          <a:prstGeom prst="rect">
            <a:avLst/>
          </a:prstGeom>
          <a:noFill/>
          <a:ln>
            <a:noFill/>
          </a:ln>
        </p:spPr>
        <p:txBody>
          <a:bodyPr spcFirstLastPara="1" wrap="square" lIns="121900" tIns="121900" rIns="121900" bIns="121900" anchor="t" anchorCtr="0">
            <a:noAutofit/>
          </a:bodyPr>
          <a:lstStyle/>
          <a:p>
            <a:pPr lvl="0" algn="ctr"/>
            <a:r>
              <a:rPr lang="en-US" sz="1000" u="sng" dirty="0">
                <a:solidFill>
                  <a:schemeClr val="hlink"/>
                </a:solidFill>
                <a:highlight>
                  <a:srgbClr val="FFFFFF"/>
                </a:highlight>
                <a:latin typeface="Lato" panose="020F0502020204030203" pitchFamily="34" charset="0"/>
                <a:ea typeface="Lato" panose="020F0502020204030203" pitchFamily="34" charset="0"/>
                <a:cs typeface="Lato" panose="020F0502020204030203" pitchFamily="34" charset="0"/>
                <a:hlinkClick r:id="rId5"/>
              </a:rPr>
              <a:t>https://becominghuman.ai/demystifying-feature-scaling-baff53e9b3fd</a:t>
            </a:r>
            <a:endParaRPr lang="en-US" sz="1100" dirty="0">
              <a:highlight>
                <a:srgbClr val="FFFFFF"/>
              </a:highlight>
              <a:latin typeface="Lato" panose="020F0502020204030203" pitchFamily="34" charset="0"/>
              <a:ea typeface="Lato" panose="020F0502020204030203" pitchFamily="34" charset="0"/>
              <a:cs typeface="Lato" panose="020F0502020204030203" pitchFamily="34" charset="0"/>
              <a:sym typeface="Georgia"/>
            </a:endParaRPr>
          </a:p>
        </p:txBody>
      </p:sp>
      <p:pic>
        <p:nvPicPr>
          <p:cNvPr id="10" name="Google Shape;767;p86">
            <a:extLst>
              <a:ext uri="{FF2B5EF4-FFF2-40B4-BE49-F238E27FC236}">
                <a16:creationId xmlns:a16="http://schemas.microsoft.com/office/drawing/2014/main" id="{FE7F27DC-D376-284B-ACC7-0D7CE651CE1F}"/>
              </a:ext>
            </a:extLst>
          </p:cNvPr>
          <p:cNvPicPr preferRelativeResize="0"/>
          <p:nvPr/>
        </p:nvPicPr>
        <p:blipFill>
          <a:blip r:embed="rId6">
            <a:alphaModFix/>
          </a:blip>
          <a:stretch>
            <a:fillRect/>
          </a:stretch>
        </p:blipFill>
        <p:spPr>
          <a:xfrm>
            <a:off x="2149595" y="4399350"/>
            <a:ext cx="2217667" cy="1247467"/>
          </a:xfrm>
          <a:prstGeom prst="rect">
            <a:avLst/>
          </a:prstGeom>
          <a:noFill/>
          <a:ln>
            <a:noFill/>
          </a:ln>
        </p:spPr>
      </p:pic>
    </p:spTree>
    <p:extLst>
      <p:ext uri="{BB962C8B-B14F-4D97-AF65-F5344CB8AC3E}">
        <p14:creationId xmlns:p14="http://schemas.microsoft.com/office/powerpoint/2010/main" val="1929922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8" y="186875"/>
            <a:ext cx="5751441"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Scaling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a:extLst>
              <a:ext uri="{FF2B5EF4-FFF2-40B4-BE49-F238E27FC236}">
                <a16:creationId xmlns:a16="http://schemas.microsoft.com/office/drawing/2014/main" id="{73019665-D771-D245-9E19-E30F2E5C8DA6}"/>
              </a:ext>
            </a:extLst>
          </p:cNvPr>
          <p:cNvPicPr preferRelativeResize="0"/>
          <p:nvPr/>
        </p:nvPicPr>
        <p:blipFill>
          <a:blip r:embed="rId3">
            <a:alphaModFix/>
          </a:blip>
          <a:stretch>
            <a:fillRect/>
          </a:stretch>
        </p:blipFill>
        <p:spPr>
          <a:xfrm>
            <a:off x="10503792" y="186875"/>
            <a:ext cx="922822" cy="922898"/>
          </a:xfrm>
          <a:prstGeom prst="rect">
            <a:avLst/>
          </a:prstGeom>
          <a:noFill/>
          <a:ln>
            <a:noFill/>
          </a:ln>
        </p:spPr>
      </p:pic>
      <p:pic>
        <p:nvPicPr>
          <p:cNvPr id="8" name="Google Shape;774;p87">
            <a:extLst>
              <a:ext uri="{FF2B5EF4-FFF2-40B4-BE49-F238E27FC236}">
                <a16:creationId xmlns:a16="http://schemas.microsoft.com/office/drawing/2014/main" id="{A543C3C8-33D7-6742-8455-EC883B88836C}"/>
              </a:ext>
            </a:extLst>
          </p:cNvPr>
          <p:cNvPicPr preferRelativeResize="0"/>
          <p:nvPr/>
        </p:nvPicPr>
        <p:blipFill rotWithShape="1">
          <a:blip r:embed="rId4">
            <a:alphaModFix/>
          </a:blip>
          <a:srcRect r="6838"/>
          <a:stretch/>
        </p:blipFill>
        <p:spPr>
          <a:xfrm>
            <a:off x="449555" y="1464236"/>
            <a:ext cx="6013885" cy="4841297"/>
          </a:xfrm>
          <a:prstGeom prst="rect">
            <a:avLst/>
          </a:prstGeom>
          <a:noFill/>
          <a:ln>
            <a:noFill/>
          </a:ln>
        </p:spPr>
      </p:pic>
      <p:sp>
        <p:nvSpPr>
          <p:cNvPr id="9" name="Google Shape;690;p75">
            <a:extLst>
              <a:ext uri="{FF2B5EF4-FFF2-40B4-BE49-F238E27FC236}">
                <a16:creationId xmlns:a16="http://schemas.microsoft.com/office/drawing/2014/main" id="{B03A6AFD-7E59-774F-A2EE-6C3264BB1008}"/>
              </a:ext>
            </a:extLst>
          </p:cNvPr>
          <p:cNvSpPr txBox="1">
            <a:spLocks/>
          </p:cNvSpPr>
          <p:nvPr/>
        </p:nvSpPr>
        <p:spPr>
          <a:xfrm>
            <a:off x="6711989" y="2928473"/>
            <a:ext cx="4732969" cy="2488178"/>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Scaling fixed the “compression” on y-axis but x-axis is still problematic</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Y-axis would dominate when comparing</a:t>
            </a:r>
          </a:p>
        </p:txBody>
      </p:sp>
    </p:spTree>
    <p:extLst>
      <p:ext uri="{BB962C8B-B14F-4D97-AF65-F5344CB8AC3E}">
        <p14:creationId xmlns:p14="http://schemas.microsoft.com/office/powerpoint/2010/main" val="1548167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Outliers</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a:extLst>
              <a:ext uri="{FF2B5EF4-FFF2-40B4-BE49-F238E27FC236}">
                <a16:creationId xmlns:a16="http://schemas.microsoft.com/office/drawing/2014/main" id="{73019665-D771-D245-9E19-E30F2E5C8DA6}"/>
              </a:ext>
            </a:extLst>
          </p:cNvPr>
          <p:cNvPicPr preferRelativeResize="0"/>
          <p:nvPr/>
        </p:nvPicPr>
        <p:blipFill>
          <a:blip r:embed="rId3">
            <a:alphaModFix/>
          </a:blip>
          <a:stretch>
            <a:fillRect/>
          </a:stretch>
        </p:blipFill>
        <p:spPr>
          <a:xfrm>
            <a:off x="10503792" y="186875"/>
            <a:ext cx="922822" cy="922898"/>
          </a:xfrm>
          <a:prstGeom prst="rect">
            <a:avLst/>
          </a:prstGeom>
          <a:noFill/>
          <a:ln>
            <a:noFill/>
          </a:ln>
        </p:spPr>
      </p:pic>
      <p:sp>
        <p:nvSpPr>
          <p:cNvPr id="7" name="Google Shape;690;p75">
            <a:extLst>
              <a:ext uri="{FF2B5EF4-FFF2-40B4-BE49-F238E27FC236}">
                <a16:creationId xmlns:a16="http://schemas.microsoft.com/office/drawing/2014/main" id="{993D2D39-CFEA-5F4D-B562-924B57E75683}"/>
              </a:ext>
            </a:extLst>
          </p:cNvPr>
          <p:cNvSpPr txBox="1">
            <a:spLocks/>
          </p:cNvSpPr>
          <p:nvPr/>
        </p:nvSpPr>
        <p:spPr>
          <a:xfrm>
            <a:off x="580779" y="1653975"/>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Identify statistically </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Consider the cause - sampling, experimental, or data entry errors?</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Methods to correct for outliers: </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Delete</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Impute - replace with mean, median, or most frequent</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Transform or bin data</a:t>
            </a:r>
          </a:p>
        </p:txBody>
      </p:sp>
      <p:sp>
        <p:nvSpPr>
          <p:cNvPr id="8" name="Google Shape;671;p73">
            <a:extLst>
              <a:ext uri="{FF2B5EF4-FFF2-40B4-BE49-F238E27FC236}">
                <a16:creationId xmlns:a16="http://schemas.microsoft.com/office/drawing/2014/main" id="{66CECCAB-E68C-3B4E-9BD6-0E5B50BF205C}"/>
              </a:ext>
            </a:extLst>
          </p:cNvPr>
          <p:cNvSpPr txBox="1"/>
          <p:nvPr/>
        </p:nvSpPr>
        <p:spPr>
          <a:xfrm>
            <a:off x="0" y="6331925"/>
            <a:ext cx="12192000" cy="3392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highlight>
                  <a:srgbClr val="FFFFFF"/>
                </a:highlight>
                <a:hlinkClick r:id="rId4"/>
              </a:rPr>
              <a:t>https://medium.com/datadriveninvestor/unboxing-outliers-in-machine-learning-d43fe40d88a6</a:t>
            </a:r>
            <a:endParaRPr lang="en-US" sz="1000" dirty="0">
              <a:highlight>
                <a:srgbClr val="FFFFFF"/>
              </a:highlight>
            </a:endParaRPr>
          </a:p>
        </p:txBody>
      </p:sp>
      <p:pic>
        <p:nvPicPr>
          <p:cNvPr id="9" name="Google Shape;716;p79">
            <a:extLst>
              <a:ext uri="{FF2B5EF4-FFF2-40B4-BE49-F238E27FC236}">
                <a16:creationId xmlns:a16="http://schemas.microsoft.com/office/drawing/2014/main" id="{6D29F3FD-C517-F44D-9D9E-AB88F54CBB38}"/>
              </a:ext>
            </a:extLst>
          </p:cNvPr>
          <p:cNvPicPr preferRelativeResize="0"/>
          <p:nvPr/>
        </p:nvPicPr>
        <p:blipFill rotWithShape="1">
          <a:blip r:embed="rId5">
            <a:alphaModFix/>
          </a:blip>
          <a:srcRect b="6572"/>
          <a:stretch/>
        </p:blipFill>
        <p:spPr>
          <a:xfrm>
            <a:off x="7133440" y="2314606"/>
            <a:ext cx="3675152" cy="3433621"/>
          </a:xfrm>
          <a:prstGeom prst="rect">
            <a:avLst/>
          </a:prstGeom>
          <a:noFill/>
          <a:ln>
            <a:noFill/>
          </a:ln>
        </p:spPr>
      </p:pic>
    </p:spTree>
    <p:extLst>
      <p:ext uri="{BB962C8B-B14F-4D97-AF65-F5344CB8AC3E}">
        <p14:creationId xmlns:p14="http://schemas.microsoft.com/office/powerpoint/2010/main" val="2614552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Feature Engineering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a:extLst>
              <a:ext uri="{FF2B5EF4-FFF2-40B4-BE49-F238E27FC236}">
                <a16:creationId xmlns:a16="http://schemas.microsoft.com/office/drawing/2014/main" id="{73019665-D771-D245-9E19-E30F2E5C8DA6}"/>
              </a:ext>
            </a:extLst>
          </p:cNvPr>
          <p:cNvPicPr preferRelativeResize="0"/>
          <p:nvPr/>
        </p:nvPicPr>
        <p:blipFill>
          <a:blip r:embed="rId3">
            <a:alphaModFix/>
          </a:blip>
          <a:stretch>
            <a:fillRect/>
          </a:stretch>
        </p:blipFill>
        <p:spPr>
          <a:xfrm>
            <a:off x="10503792" y="186875"/>
            <a:ext cx="922822" cy="922898"/>
          </a:xfrm>
          <a:prstGeom prst="rect">
            <a:avLst/>
          </a:prstGeom>
          <a:noFill/>
          <a:ln>
            <a:noFill/>
          </a:ln>
        </p:spPr>
      </p:pic>
      <p:sp>
        <p:nvSpPr>
          <p:cNvPr id="7" name="Google Shape;690;p75">
            <a:extLst>
              <a:ext uri="{FF2B5EF4-FFF2-40B4-BE49-F238E27FC236}">
                <a16:creationId xmlns:a16="http://schemas.microsoft.com/office/drawing/2014/main" id="{1CB26AF3-37D0-604B-BEDB-877402BBC032}"/>
              </a:ext>
            </a:extLst>
          </p:cNvPr>
          <p:cNvSpPr txBox="1">
            <a:spLocks/>
          </p:cNvSpPr>
          <p:nvPr/>
        </p:nvSpPr>
        <p:spPr>
          <a:xfrm>
            <a:off x="580778" y="1653975"/>
            <a:ext cx="1084583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Using domain knowledge to create features that make algorithms               work</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Can use bucketing (i.e. for age), combining (i.e. for latitude and longitude), extracting (i.e. hour of day)</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Remove features that are just creating noise or are not improving models but increasing run time</a:t>
            </a:r>
          </a:p>
        </p:txBody>
      </p:sp>
    </p:spTree>
    <p:extLst>
      <p:ext uri="{BB962C8B-B14F-4D97-AF65-F5344CB8AC3E}">
        <p14:creationId xmlns:p14="http://schemas.microsoft.com/office/powerpoint/2010/main" val="2307681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5">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Summary</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PREPARE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DATA</a:t>
            </a:r>
            <a:endParaRPr sz="1800" dirty="0">
              <a:solidFill>
                <a:srgbClr val="FFFFFF"/>
              </a:solidFill>
              <a:latin typeface="Lato Black"/>
              <a:ea typeface="Lato Black"/>
              <a:cs typeface="Lato Black"/>
              <a:sym typeface="Lato Black"/>
            </a:endParaRPr>
          </a:p>
        </p:txBody>
      </p:sp>
      <p:pic>
        <p:nvPicPr>
          <p:cNvPr id="12" name="Google Shape;788;p40">
            <a:extLst>
              <a:ext uri="{FF2B5EF4-FFF2-40B4-BE49-F238E27FC236}">
                <a16:creationId xmlns:a16="http://schemas.microsoft.com/office/drawing/2014/main" id="{73019665-D771-D245-9E19-E30F2E5C8DA6}"/>
              </a:ext>
            </a:extLst>
          </p:cNvPr>
          <p:cNvPicPr preferRelativeResize="0"/>
          <p:nvPr/>
        </p:nvPicPr>
        <p:blipFill>
          <a:blip r:embed="rId3">
            <a:alphaModFix/>
          </a:blip>
          <a:stretch>
            <a:fillRect/>
          </a:stretch>
        </p:blipFill>
        <p:spPr>
          <a:xfrm>
            <a:off x="10503792" y="186875"/>
            <a:ext cx="922822" cy="922898"/>
          </a:xfrm>
          <a:prstGeom prst="rect">
            <a:avLst/>
          </a:prstGeom>
          <a:noFill/>
          <a:ln>
            <a:noFill/>
          </a:ln>
        </p:spPr>
      </p:pic>
      <p:sp>
        <p:nvSpPr>
          <p:cNvPr id="9" name="Google Shape;690;p75">
            <a:extLst>
              <a:ext uri="{FF2B5EF4-FFF2-40B4-BE49-F238E27FC236}">
                <a16:creationId xmlns:a16="http://schemas.microsoft.com/office/drawing/2014/main" id="{C81E3398-3307-2645-B2B7-9F6367E80221}"/>
              </a:ext>
            </a:extLst>
          </p:cNvPr>
          <p:cNvSpPr txBox="1">
            <a:spLocks/>
          </p:cNvSpPr>
          <p:nvPr/>
        </p:nvSpPr>
        <p:spPr>
          <a:xfrm>
            <a:off x="578775" y="1653975"/>
            <a:ext cx="5768045" cy="4555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Outliers</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Missing values</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Scaling</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Feature Engineering</a:t>
            </a:r>
          </a:p>
          <a:p>
            <a:pPr marL="0" indent="0">
              <a:lnSpc>
                <a:spcPct val="115000"/>
              </a:lnSpc>
              <a:spcBef>
                <a:spcPts val="1067"/>
              </a:spcBef>
              <a:buNone/>
            </a:pPr>
            <a:endParaRPr lang="en-US" sz="2400" b="1" dirty="0">
              <a:solidFill>
                <a:schemeClr val="bg2"/>
              </a:solidFill>
              <a:latin typeface="Lato Heavy" panose="020F0502020204030203" pitchFamily="34" charset="0"/>
              <a:ea typeface="Lato Heavy" panose="020F0502020204030203" pitchFamily="34" charset="0"/>
              <a:cs typeface="Lato Heavy" panose="020F0502020204030203" pitchFamily="34" charset="0"/>
            </a:endParaRPr>
          </a:p>
          <a:p>
            <a:pPr marL="0" indent="0">
              <a:lnSpc>
                <a:spcPct val="115000"/>
              </a:lnSpc>
              <a:spcBef>
                <a:spcPts val="1067"/>
              </a:spcBef>
              <a:buNone/>
            </a:pPr>
            <a:r>
              <a:rPr lang="en-US" sz="2400" b="1" dirty="0">
                <a:solidFill>
                  <a:schemeClr val="bg2"/>
                </a:solidFill>
                <a:latin typeface="Lato Heavy" panose="020F0502020204030203" pitchFamily="34" charset="0"/>
                <a:ea typeface="Lato Heavy" panose="020F0502020204030203" pitchFamily="34" charset="0"/>
                <a:cs typeface="Lato Heavy" panose="020F0502020204030203" pitchFamily="34" charset="0"/>
              </a:rPr>
              <a:t>Main Takeaway</a:t>
            </a:r>
          </a:p>
          <a:p>
            <a:pPr marL="0" indent="0">
              <a:lnSpc>
                <a:spcPct val="115000"/>
              </a:lnSpc>
              <a:spcBef>
                <a:spcPts val="1067"/>
              </a:spcBef>
              <a:buNone/>
            </a:pPr>
            <a:r>
              <a:rPr lang="en-US" sz="2400" dirty="0">
                <a:solidFill>
                  <a:schemeClr val="bg2"/>
                </a:solidFill>
              </a:rPr>
              <a:t>Data cleaning is the key step to making machine learning algorithms work</a:t>
            </a:r>
          </a:p>
        </p:txBody>
      </p:sp>
      <p:grpSp>
        <p:nvGrpSpPr>
          <p:cNvPr id="3" name="Group 2">
            <a:extLst>
              <a:ext uri="{FF2B5EF4-FFF2-40B4-BE49-F238E27FC236}">
                <a16:creationId xmlns:a16="http://schemas.microsoft.com/office/drawing/2014/main" id="{B63CB3DB-D2B9-504C-BFC1-F1814735ADBE}"/>
              </a:ext>
            </a:extLst>
          </p:cNvPr>
          <p:cNvGrpSpPr/>
          <p:nvPr/>
        </p:nvGrpSpPr>
        <p:grpSpPr>
          <a:xfrm>
            <a:off x="7489368" y="2123516"/>
            <a:ext cx="3350909" cy="3796996"/>
            <a:chOff x="7611291" y="2093880"/>
            <a:chExt cx="3350909" cy="3796996"/>
          </a:xfrm>
        </p:grpSpPr>
        <p:pic>
          <p:nvPicPr>
            <p:cNvPr id="10" name="Google Shape;662;p72">
              <a:extLst>
                <a:ext uri="{FF2B5EF4-FFF2-40B4-BE49-F238E27FC236}">
                  <a16:creationId xmlns:a16="http://schemas.microsoft.com/office/drawing/2014/main" id="{A6880790-0ECB-0443-B130-4FFC743CBBE5}"/>
                </a:ext>
              </a:extLst>
            </p:cNvPr>
            <p:cNvPicPr preferRelativeResize="0"/>
            <p:nvPr/>
          </p:nvPicPr>
          <p:blipFill rotWithShape="1">
            <a:blip r:embed="rId4">
              <a:alphaModFix/>
            </a:blip>
            <a:srcRect r="43576"/>
            <a:stretch/>
          </p:blipFill>
          <p:spPr>
            <a:xfrm>
              <a:off x="7611291" y="2093880"/>
              <a:ext cx="3223427" cy="3796996"/>
            </a:xfrm>
            <a:prstGeom prst="rect">
              <a:avLst/>
            </a:prstGeom>
            <a:noFill/>
            <a:ln>
              <a:noFill/>
            </a:ln>
          </p:spPr>
        </p:pic>
        <p:sp>
          <p:nvSpPr>
            <p:cNvPr id="2" name="Rectangle 1">
              <a:extLst>
                <a:ext uri="{FF2B5EF4-FFF2-40B4-BE49-F238E27FC236}">
                  <a16:creationId xmlns:a16="http://schemas.microsoft.com/office/drawing/2014/main" id="{1B59DC38-1B77-5547-A85C-DEBC8259819F}"/>
                </a:ext>
              </a:extLst>
            </p:cNvPr>
            <p:cNvSpPr/>
            <p:nvPr/>
          </p:nvSpPr>
          <p:spPr>
            <a:xfrm>
              <a:off x="10702834" y="2534194"/>
              <a:ext cx="259366" cy="339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385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12F54"/>
            </a:gs>
            <a:gs pos="100000">
              <a:srgbClr val="006FC0"/>
            </a:gs>
          </a:gsLst>
          <a:lin ang="18900044" scaled="0"/>
        </a:gradFill>
        <a:effectLst/>
      </p:bgPr>
    </p:bg>
    <p:spTree>
      <p:nvGrpSpPr>
        <p:cNvPr id="1" name="Shape 79"/>
        <p:cNvGrpSpPr/>
        <p:nvPr/>
      </p:nvGrpSpPr>
      <p:grpSpPr>
        <a:xfrm>
          <a:off x="0" y="0"/>
          <a:ext cx="0" cy="0"/>
          <a:chOff x="0" y="0"/>
          <a:chExt cx="0" cy="0"/>
        </a:xfrm>
      </p:grpSpPr>
      <p:pic>
        <p:nvPicPr>
          <p:cNvPr id="80" name="Google Shape;80;p17"/>
          <p:cNvPicPr preferRelativeResize="0"/>
          <p:nvPr/>
        </p:nvPicPr>
        <p:blipFill rotWithShape="1">
          <a:blip r:embed="rId3">
            <a:alphaModFix amt="13000"/>
          </a:blip>
          <a:srcRect/>
          <a:stretch/>
        </p:blipFill>
        <p:spPr>
          <a:xfrm>
            <a:off x="1" y="0"/>
            <a:ext cx="12191999" cy="6858000"/>
          </a:xfrm>
          <a:prstGeom prst="rect">
            <a:avLst/>
          </a:prstGeom>
          <a:noFill/>
          <a:ln>
            <a:noFill/>
          </a:ln>
        </p:spPr>
      </p:pic>
      <p:sp>
        <p:nvSpPr>
          <p:cNvPr id="81" name="Google Shape;81;p17"/>
          <p:cNvSpPr txBox="1">
            <a:spLocks noGrp="1"/>
          </p:cNvSpPr>
          <p:nvPr>
            <p:ph type="title"/>
          </p:nvPr>
        </p:nvSpPr>
        <p:spPr>
          <a:xfrm>
            <a:off x="580779" y="186875"/>
            <a:ext cx="5355300" cy="1127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solidFill>
                  <a:srgbClr val="FFFFFF"/>
                </a:solidFill>
              </a:rPr>
              <a:t>Agenda</a:t>
            </a:r>
            <a:endParaRPr dirty="0">
              <a:solidFill>
                <a:srgbClr val="FFFFFF"/>
              </a:solidFill>
            </a:endParaRPr>
          </a:p>
        </p:txBody>
      </p:sp>
      <p:graphicFrame>
        <p:nvGraphicFramePr>
          <p:cNvPr id="82" name="Google Shape;82;p17"/>
          <p:cNvGraphicFramePr/>
          <p:nvPr>
            <p:extLst>
              <p:ext uri="{D42A27DB-BD31-4B8C-83A1-F6EECF244321}">
                <p14:modId xmlns:p14="http://schemas.microsoft.com/office/powerpoint/2010/main" val="3466307427"/>
              </p:ext>
            </p:extLst>
          </p:nvPr>
        </p:nvGraphicFramePr>
        <p:xfrm>
          <a:off x="3727269" y="2286065"/>
          <a:ext cx="4737462" cy="2285870"/>
        </p:xfrm>
        <a:graphic>
          <a:graphicData uri="http://schemas.openxmlformats.org/drawingml/2006/table">
            <a:tbl>
              <a:tblPr>
                <a:noFill/>
                <a:tableStyleId>{7C66998E-BCA0-4326-82BD-46D2325B8586}</a:tableStyleId>
              </a:tblPr>
              <a:tblGrid>
                <a:gridCol w="3291672">
                  <a:extLst>
                    <a:ext uri="{9D8B030D-6E8A-4147-A177-3AD203B41FA5}">
                      <a16:colId xmlns:a16="http://schemas.microsoft.com/office/drawing/2014/main" val="20001"/>
                    </a:ext>
                  </a:extLst>
                </a:gridCol>
                <a:gridCol w="144579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sz="1800" dirty="0">
                          <a:solidFill>
                            <a:srgbClr val="FFFFFF"/>
                          </a:solidFill>
                          <a:latin typeface="Lato Black"/>
                          <a:ea typeface="Lato Black"/>
                          <a:cs typeface="Lato Black"/>
                          <a:sym typeface="Lato Black"/>
                        </a:rPr>
                        <a:t>TITLE</a:t>
                      </a:r>
                      <a:endParaRPr sz="1800" dirty="0">
                        <a:solidFill>
                          <a:srgbClr val="FFFFFF"/>
                        </a:solidFill>
                        <a:latin typeface="Lato Black"/>
                        <a:ea typeface="Lato Black"/>
                        <a:cs typeface="Lato Black"/>
                        <a:sym typeface="Lato Black"/>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lgn="ctr">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a:solidFill>
                            <a:srgbClr val="FFFFFF"/>
                          </a:solidFill>
                          <a:latin typeface="Lato Black"/>
                          <a:ea typeface="Lato Black"/>
                          <a:cs typeface="Lato Black"/>
                          <a:sym typeface="Lato Black"/>
                        </a:rPr>
                        <a:t>DURATION</a:t>
                      </a:r>
                      <a:endParaRPr sz="1800">
                        <a:solidFill>
                          <a:srgbClr val="FFFFFF"/>
                        </a:solidFill>
                        <a:latin typeface="Lato Black"/>
                        <a:ea typeface="Lato Black"/>
                        <a:cs typeface="Lato Black"/>
                        <a:sym typeface="Lato Black"/>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2C71C7"/>
                      </a:solidFill>
                      <a:prstDash val="solid"/>
                      <a:round/>
                      <a:headEnd type="none" w="sm" len="sm"/>
                      <a:tailEnd type="none" w="sm" len="sm"/>
                    </a:lnB>
                  </a:tcPr>
                </a:tc>
                <a:extLst>
                  <a:ext uri="{0D108BD9-81ED-4DB2-BD59-A6C34878D82A}">
                    <a16:rowId xmlns:a16="http://schemas.microsoft.com/office/drawing/2014/main" val="10000"/>
                  </a:ext>
                </a:extLst>
              </a:tr>
              <a:tr h="457175">
                <a:tc>
                  <a:txBody>
                    <a:bodyPr/>
                    <a:lstStyle/>
                    <a:p>
                      <a:pPr marL="0" lvl="0" indent="0" algn="l"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rPr>
                        <a:t>ACCESS DOMINO</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rPr>
                        <a:t>10 MIN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l"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rPr>
                        <a:t>MOTIVATION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rPr>
                        <a:t>15 MIN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extLst>
                  <a:ext uri="{0D108BD9-81ED-4DB2-BD59-A6C34878D82A}">
                    <a16:rowId xmlns:a16="http://schemas.microsoft.com/office/drawing/2014/main" val="10002"/>
                  </a:ext>
                </a:extLst>
              </a:tr>
              <a:tr h="457175">
                <a:tc>
                  <a:txBody>
                    <a:bodyPr/>
                    <a:lstStyle/>
                    <a:p>
                      <a:pPr marL="0" lvl="0" indent="0" algn="l"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rPr>
                        <a:t>WORKSHOP &amp; HANDS-ON</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rPr>
                        <a:t>50 MIN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lgn="ctr">
                      <a:solidFill>
                        <a:srgbClr val="2C71C7"/>
                      </a:solidFill>
                      <a:prstDash val="solid"/>
                      <a:round/>
                      <a:headEnd type="none" w="sm" len="sm"/>
                      <a:tailEnd type="none" w="sm" len="sm"/>
                    </a:lnB>
                  </a:tcPr>
                </a:tc>
                <a:extLst>
                  <a:ext uri="{0D108BD9-81ED-4DB2-BD59-A6C34878D82A}">
                    <a16:rowId xmlns:a16="http://schemas.microsoft.com/office/drawing/2014/main" val="10003"/>
                  </a:ext>
                </a:extLst>
              </a:tr>
              <a:tr h="457175">
                <a:tc>
                  <a:txBody>
                    <a:bodyPr/>
                    <a:lstStyle/>
                    <a:p>
                      <a:pPr marL="0" lvl="0" indent="0" algn="l"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rPr>
                        <a:t>Q&amp;A</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solidFill>
                        <a:srgbClr val="2C71C7"/>
                      </a:solidFill>
                      <a:prstDash val="solid"/>
                      <a:round/>
                      <a:headEnd type="none" w="sm" len="sm"/>
                      <a:tailEnd type="none" w="sm" len="sm"/>
                    </a:lnB>
                  </a:tcPr>
                </a:tc>
                <a:tc>
                  <a:txBody>
                    <a:bodyPr/>
                    <a:lstStyle/>
                    <a:p>
                      <a:pPr marL="0" lvl="0" indent="0" algn="r" rtl="0">
                        <a:spcBef>
                          <a:spcPts val="0"/>
                        </a:spcBef>
                        <a:spcAft>
                          <a:spcPts val="0"/>
                        </a:spcAft>
                        <a:buNone/>
                      </a:pPr>
                      <a:r>
                        <a:rPr lang="en-US"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rPr>
                        <a:t>15 MIN</a:t>
                      </a:r>
                      <a:endParaRPr sz="1800" b="0" i="0" dirty="0">
                        <a:solidFill>
                          <a:srgbClr val="FFFFFF"/>
                        </a:solidFill>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2C71C7"/>
                      </a:solidFill>
                      <a:prstDash val="solid"/>
                      <a:round/>
                      <a:headEnd type="none" w="sm" len="sm"/>
                      <a:tailEnd type="none" w="sm" len="sm"/>
                    </a:lnT>
                    <a:lnB w="19050" cap="flat" cmpd="sng">
                      <a:solidFill>
                        <a:srgbClr val="2C71C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EDF295-15E6-2D4B-AD78-E52DD2119082}"/>
              </a:ext>
            </a:extLst>
          </p:cNvPr>
          <p:cNvSpPr>
            <a:spLocks noGrp="1"/>
          </p:cNvSpPr>
          <p:nvPr>
            <p:ph type="title"/>
          </p:nvPr>
        </p:nvSpPr>
        <p:spPr/>
        <p:txBody>
          <a:bodyPr/>
          <a:lstStyle/>
          <a:p>
            <a:r>
              <a:rPr lang="en-US" dirty="0"/>
              <a:t>HANDS-ON: DATA EXPLORATION &amp; PREPARATION</a:t>
            </a:r>
          </a:p>
        </p:txBody>
      </p:sp>
    </p:spTree>
    <p:extLst>
      <p:ext uri="{BB962C8B-B14F-4D97-AF65-F5344CB8AC3E}">
        <p14:creationId xmlns:p14="http://schemas.microsoft.com/office/powerpoint/2010/main" val="2605793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6BB1-19A9-2B49-8397-8FDB229B2AF8}"/>
              </a:ext>
            </a:extLst>
          </p:cNvPr>
          <p:cNvSpPr>
            <a:spLocks noGrp="1"/>
          </p:cNvSpPr>
          <p:nvPr>
            <p:ph type="title"/>
          </p:nvPr>
        </p:nvSpPr>
        <p:spPr>
          <a:xfrm>
            <a:off x="580778" y="186875"/>
            <a:ext cx="5515221" cy="1127700"/>
          </a:xfrm>
        </p:spPr>
        <p:txBody>
          <a:bodyPr/>
          <a:lstStyle/>
          <a:p>
            <a:r>
              <a:rPr lang="en-US" dirty="0"/>
              <a:t>Model Development</a:t>
            </a:r>
          </a:p>
        </p:txBody>
      </p:sp>
      <p:sp>
        <p:nvSpPr>
          <p:cNvPr id="3" name="Google Shape;616;p31">
            <a:extLst>
              <a:ext uri="{FF2B5EF4-FFF2-40B4-BE49-F238E27FC236}">
                <a16:creationId xmlns:a16="http://schemas.microsoft.com/office/drawing/2014/main" id="{E6E481BB-74E3-F040-AFDD-AC785F5F862A}"/>
              </a:ext>
            </a:extLst>
          </p:cNvPr>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5" name="Google Shape;616;p31">
            <a:extLst>
              <a:ext uri="{FF2B5EF4-FFF2-40B4-BE49-F238E27FC236}">
                <a16:creationId xmlns:a16="http://schemas.microsoft.com/office/drawing/2014/main" id="{446A7669-1F14-8749-8161-BBC979D32C82}"/>
              </a:ext>
            </a:extLst>
          </p:cNvPr>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 name="Google Shape;616;p31">
            <a:extLst>
              <a:ext uri="{FF2B5EF4-FFF2-40B4-BE49-F238E27FC236}">
                <a16:creationId xmlns:a16="http://schemas.microsoft.com/office/drawing/2014/main" id="{FD5A3189-4881-8D40-91BE-4B1EB59B2FDA}"/>
              </a:ext>
            </a:extLst>
          </p:cNvPr>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 name="Google Shape;616;p31">
            <a:extLst>
              <a:ext uri="{FF2B5EF4-FFF2-40B4-BE49-F238E27FC236}">
                <a16:creationId xmlns:a16="http://schemas.microsoft.com/office/drawing/2014/main" id="{4BAD1C60-F8E0-274E-ACCA-9D2A9B12E5B5}"/>
              </a:ext>
            </a:extLst>
          </p:cNvPr>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8" name="Google Shape;616;p31">
            <a:extLst>
              <a:ext uri="{FF2B5EF4-FFF2-40B4-BE49-F238E27FC236}">
                <a16:creationId xmlns:a16="http://schemas.microsoft.com/office/drawing/2014/main" id="{A7406439-090A-464F-AC85-E939FA632615}"/>
              </a:ext>
            </a:extLst>
          </p:cNvPr>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7" name="Circular Arrow 16">
            <a:extLst>
              <a:ext uri="{FF2B5EF4-FFF2-40B4-BE49-F238E27FC236}">
                <a16:creationId xmlns:a16="http://schemas.microsoft.com/office/drawing/2014/main" id="{CE60FE68-D9F3-7249-BA05-4C368F9B6B86}"/>
              </a:ext>
            </a:extLst>
          </p:cNvPr>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a:extLst>
              <a:ext uri="{FF2B5EF4-FFF2-40B4-BE49-F238E27FC236}">
                <a16:creationId xmlns:a16="http://schemas.microsoft.com/office/drawing/2014/main" id="{75A8CD31-189A-9C4F-AE81-A5146FB82332}"/>
              </a:ext>
            </a:extLst>
          </p:cNvPr>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a:extLst>
              <a:ext uri="{FF2B5EF4-FFF2-40B4-BE49-F238E27FC236}">
                <a16:creationId xmlns:a16="http://schemas.microsoft.com/office/drawing/2014/main" id="{2A3E92F3-A58C-0D4F-ADC2-C95E3C15C0A8}"/>
              </a:ext>
            </a:extLst>
          </p:cNvPr>
          <p:cNvSpPr txBox="1"/>
          <p:nvPr/>
        </p:nvSpPr>
        <p:spPr>
          <a:xfrm>
            <a:off x="2255189" y="4144230"/>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a:extLst>
              <a:ext uri="{FF2B5EF4-FFF2-40B4-BE49-F238E27FC236}">
                <a16:creationId xmlns:a16="http://schemas.microsoft.com/office/drawing/2014/main" id="{A4B1BB65-3421-3E40-87D3-89909BBA7EC5}"/>
              </a:ext>
            </a:extLst>
          </p:cNvPr>
          <p:cNvSpPr txBox="1"/>
          <p:nvPr/>
        </p:nvSpPr>
        <p:spPr>
          <a:xfrm>
            <a:off x="3800962" y="5102172"/>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a:extLst>
              <a:ext uri="{FF2B5EF4-FFF2-40B4-BE49-F238E27FC236}">
                <a16:creationId xmlns:a16="http://schemas.microsoft.com/office/drawing/2014/main" id="{FD7B1FB2-1468-914C-8737-76D7D8E4E766}"/>
              </a:ext>
            </a:extLst>
          </p:cNvPr>
          <p:cNvSpPr txBox="1"/>
          <p:nvPr/>
        </p:nvSpPr>
        <p:spPr>
          <a:xfrm>
            <a:off x="5361244" y="4141784"/>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a:extLst>
              <a:ext uri="{FF2B5EF4-FFF2-40B4-BE49-F238E27FC236}">
                <a16:creationId xmlns:a16="http://schemas.microsoft.com/office/drawing/2014/main" id="{7DD410E5-4B3D-9C44-8FE2-B95313D92FF9}"/>
              </a:ext>
            </a:extLst>
          </p:cNvPr>
          <p:cNvSpPr txBox="1"/>
          <p:nvPr/>
        </p:nvSpPr>
        <p:spPr>
          <a:xfrm>
            <a:off x="5361244" y="2317169"/>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a:extLst>
              <a:ext uri="{FF2B5EF4-FFF2-40B4-BE49-F238E27FC236}">
                <a16:creationId xmlns:a16="http://schemas.microsoft.com/office/drawing/2014/main" id="{98D61557-BDF6-1047-9EBD-8E45FF796A2F}"/>
              </a:ext>
            </a:extLst>
          </p:cNvPr>
          <p:cNvSpPr txBox="1"/>
          <p:nvPr/>
        </p:nvSpPr>
        <p:spPr>
          <a:xfrm>
            <a:off x="8147988" y="3633933"/>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p>
        </p:txBody>
      </p:sp>
      <p:pic>
        <p:nvPicPr>
          <p:cNvPr id="26" name="Google Shape;620;p31">
            <a:extLst>
              <a:ext uri="{FF2B5EF4-FFF2-40B4-BE49-F238E27FC236}">
                <a16:creationId xmlns:a16="http://schemas.microsoft.com/office/drawing/2014/main" id="{8E2AAB9F-4224-8B49-AFF1-9733AF916FB8}"/>
              </a:ext>
            </a:extLst>
          </p:cNvPr>
          <p:cNvPicPr preferRelativeResize="0"/>
          <p:nvPr/>
        </p:nvPicPr>
        <p:blipFill>
          <a:blip r:embed="rId2">
            <a:alphaModFix/>
          </a:blip>
          <a:stretch>
            <a:fillRect/>
          </a:stretch>
        </p:blipFill>
        <p:spPr>
          <a:xfrm>
            <a:off x="5984052" y="1759688"/>
            <a:ext cx="543204" cy="543202"/>
          </a:xfrm>
          <a:prstGeom prst="rect">
            <a:avLst/>
          </a:prstGeom>
          <a:noFill/>
          <a:ln>
            <a:noFill/>
          </a:ln>
        </p:spPr>
      </p:pic>
      <p:pic>
        <p:nvPicPr>
          <p:cNvPr id="27" name="Google Shape;801;p40">
            <a:extLst>
              <a:ext uri="{FF2B5EF4-FFF2-40B4-BE49-F238E27FC236}">
                <a16:creationId xmlns:a16="http://schemas.microsoft.com/office/drawing/2014/main" id="{79139200-28C1-CF48-BF4B-4B95E9D7ECA5}"/>
              </a:ext>
            </a:extLst>
          </p:cNvPr>
          <p:cNvPicPr preferRelativeResize="0"/>
          <p:nvPr/>
        </p:nvPicPr>
        <p:blipFill>
          <a:blip r:embed="rId3">
            <a:alphaModFix/>
          </a:blip>
          <a:stretch>
            <a:fillRect/>
          </a:stretch>
        </p:blipFill>
        <p:spPr>
          <a:xfrm>
            <a:off x="8644734" y="3825295"/>
            <a:ext cx="795325" cy="795333"/>
          </a:xfrm>
          <a:prstGeom prst="rect">
            <a:avLst/>
          </a:prstGeom>
          <a:noFill/>
          <a:ln>
            <a:noFill/>
          </a:ln>
        </p:spPr>
      </p:pic>
      <p:pic>
        <p:nvPicPr>
          <p:cNvPr id="29" name="Google Shape;793;p40">
            <a:extLst>
              <a:ext uri="{FF2B5EF4-FFF2-40B4-BE49-F238E27FC236}">
                <a16:creationId xmlns:a16="http://schemas.microsoft.com/office/drawing/2014/main" id="{730EC8EB-B506-1F4F-853C-965BE4E55382}"/>
              </a:ext>
            </a:extLst>
          </p:cNvPr>
          <p:cNvPicPr preferRelativeResize="0"/>
          <p:nvPr/>
        </p:nvPicPr>
        <p:blipFill rotWithShape="1">
          <a:blip r:embed="rId4">
            <a:alphaModFix/>
          </a:blip>
          <a:srcRect l="13930" t="13930" r="13930" b="13930"/>
          <a:stretch/>
        </p:blipFill>
        <p:spPr>
          <a:xfrm>
            <a:off x="8630917" y="2938502"/>
            <a:ext cx="822960" cy="822960"/>
          </a:xfrm>
          <a:prstGeom prst="rect">
            <a:avLst/>
          </a:prstGeom>
          <a:noFill/>
          <a:ln>
            <a:noFill/>
          </a:ln>
        </p:spPr>
      </p:pic>
      <p:pic>
        <p:nvPicPr>
          <p:cNvPr id="31" name="Google Shape;713;p36">
            <a:extLst>
              <a:ext uri="{FF2B5EF4-FFF2-40B4-BE49-F238E27FC236}">
                <a16:creationId xmlns:a16="http://schemas.microsoft.com/office/drawing/2014/main" id="{68F54B43-5E94-1F4A-9819-C44ABAE91E91}"/>
              </a:ext>
            </a:extLst>
          </p:cNvPr>
          <p:cNvPicPr preferRelativeResize="0"/>
          <p:nvPr/>
        </p:nvPicPr>
        <p:blipFill rotWithShape="1">
          <a:blip r:embed="rId5">
            <a:alphaModFix/>
            <a:duotone>
              <a:prstClr val="black"/>
              <a:schemeClr val="tx2">
                <a:tint val="45000"/>
                <a:satMod val="400000"/>
              </a:schemeClr>
            </a:duotone>
          </a:blip>
          <a:srcRect/>
          <a:stretch/>
        </p:blipFill>
        <p:spPr>
          <a:xfrm>
            <a:off x="6084757" y="3626895"/>
            <a:ext cx="341793" cy="482969"/>
          </a:xfrm>
          <a:prstGeom prst="rect">
            <a:avLst/>
          </a:prstGeom>
          <a:noFill/>
          <a:ln>
            <a:noFill/>
          </a:ln>
        </p:spPr>
      </p:pic>
      <p:pic>
        <p:nvPicPr>
          <p:cNvPr id="32" name="Google Shape;788;p40">
            <a:extLst>
              <a:ext uri="{FF2B5EF4-FFF2-40B4-BE49-F238E27FC236}">
                <a16:creationId xmlns:a16="http://schemas.microsoft.com/office/drawing/2014/main" id="{4C2CD743-2BDD-834F-BD92-D3D87EEB931B}"/>
              </a:ext>
            </a:extLst>
          </p:cNvPr>
          <p:cNvPicPr preferRelativeResize="0"/>
          <p:nvPr/>
        </p:nvPicPr>
        <p:blipFill>
          <a:blip r:embed="rId6">
            <a:alphaModFix/>
          </a:blip>
          <a:stretch>
            <a:fillRect/>
          </a:stretch>
        </p:blipFill>
        <p:spPr>
          <a:xfrm>
            <a:off x="4415939" y="4573314"/>
            <a:ext cx="593875" cy="593924"/>
          </a:xfrm>
          <a:prstGeom prst="rect">
            <a:avLst/>
          </a:prstGeom>
          <a:noFill/>
          <a:ln>
            <a:noFill/>
          </a:ln>
        </p:spPr>
      </p:pic>
      <p:grpSp>
        <p:nvGrpSpPr>
          <p:cNvPr id="37" name="Group 36">
            <a:extLst>
              <a:ext uri="{FF2B5EF4-FFF2-40B4-BE49-F238E27FC236}">
                <a16:creationId xmlns:a16="http://schemas.microsoft.com/office/drawing/2014/main" id="{0FDFEA70-BDDA-0D4B-9E03-69C7B0FA02E5}"/>
              </a:ext>
            </a:extLst>
          </p:cNvPr>
          <p:cNvGrpSpPr/>
          <p:nvPr/>
        </p:nvGrpSpPr>
        <p:grpSpPr>
          <a:xfrm>
            <a:off x="2914046" y="3692348"/>
            <a:ext cx="575736" cy="418341"/>
            <a:chOff x="10338103" y="14780"/>
            <a:chExt cx="1619925" cy="1177069"/>
          </a:xfrm>
        </p:grpSpPr>
        <p:sp>
          <p:nvSpPr>
            <p:cNvPr id="33" name="Google Shape;646;p32">
              <a:extLst>
                <a:ext uri="{FF2B5EF4-FFF2-40B4-BE49-F238E27FC236}">
                  <a16:creationId xmlns:a16="http://schemas.microsoft.com/office/drawing/2014/main" id="{57FE1483-4153-B548-839D-AB29F45E44BA}"/>
                </a:ext>
              </a:extLst>
            </p:cNvPr>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4" name="Google Shape;647;p32">
              <a:extLst>
                <a:ext uri="{FF2B5EF4-FFF2-40B4-BE49-F238E27FC236}">
                  <a16:creationId xmlns:a16="http://schemas.microsoft.com/office/drawing/2014/main" id="{BEBFCEA9-B14B-8F45-BAA7-238FDB3217C0}"/>
                </a:ext>
              </a:extLst>
            </p:cNvPr>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5" name="Google Shape;648;p32">
              <a:extLst>
                <a:ext uri="{FF2B5EF4-FFF2-40B4-BE49-F238E27FC236}">
                  <a16:creationId xmlns:a16="http://schemas.microsoft.com/office/drawing/2014/main" id="{B2933DCE-AE37-8B4A-B3A6-026ACE8CEC62}"/>
                </a:ext>
              </a:extLst>
            </p:cNvPr>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6" name="Google Shape;649;p32">
              <a:extLst>
                <a:ext uri="{FF2B5EF4-FFF2-40B4-BE49-F238E27FC236}">
                  <a16:creationId xmlns:a16="http://schemas.microsoft.com/office/drawing/2014/main" id="{C5085D96-800D-2F43-8B51-78B6E1C6D4DC}"/>
                </a:ext>
              </a:extLst>
            </p:cNvPr>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64931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Types of Models</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a:extLst>
              <a:ext uri="{FF2B5EF4-FFF2-40B4-BE49-F238E27FC236}">
                <a16:creationId xmlns:a16="http://schemas.microsoft.com/office/drawing/2014/main" id="{54899B57-7CC5-1E4D-BEEF-961AE913E0EE}"/>
              </a:ext>
            </a:extLst>
          </p:cNvPr>
          <p:cNvPicPr preferRelativeResize="0"/>
          <p:nvPr/>
        </p:nvPicPr>
        <p:blipFill rotWithShape="1">
          <a:blip r:embed="rId3">
            <a:alphaModFix/>
            <a:duotone>
              <a:prstClr val="black"/>
              <a:schemeClr val="tx2">
                <a:tint val="45000"/>
                <a:satMod val="400000"/>
              </a:schemeClr>
            </a:duotone>
          </a:blip>
          <a:srcRect/>
          <a:stretch/>
        </p:blipFill>
        <p:spPr>
          <a:xfrm>
            <a:off x="10736537" y="322245"/>
            <a:ext cx="438782" cy="620019"/>
          </a:xfrm>
          <a:prstGeom prst="rect">
            <a:avLst/>
          </a:prstGeom>
          <a:noFill/>
          <a:ln>
            <a:noFill/>
          </a:ln>
        </p:spPr>
      </p:pic>
      <p:pic>
        <p:nvPicPr>
          <p:cNvPr id="8" name="Google Shape;806;p92">
            <a:extLst>
              <a:ext uri="{FF2B5EF4-FFF2-40B4-BE49-F238E27FC236}">
                <a16:creationId xmlns:a16="http://schemas.microsoft.com/office/drawing/2014/main" id="{D39BD8DD-620D-6946-8AD4-B3DF85D3391F}"/>
              </a:ext>
            </a:extLst>
          </p:cNvPr>
          <p:cNvPicPr preferRelativeResize="0"/>
          <p:nvPr/>
        </p:nvPicPr>
        <p:blipFill rotWithShape="1">
          <a:blip r:embed="rId4">
            <a:clrChange>
              <a:clrFrom>
                <a:srgbClr val="F7F7F7"/>
              </a:clrFrom>
              <a:clrTo>
                <a:srgbClr val="F7F7F7">
                  <a:alpha val="0"/>
                </a:srgbClr>
              </a:clrTo>
            </a:clrChange>
            <a:alphaModFix/>
          </a:blip>
          <a:srcRect l="4704" t="1959" r="4227" b="10274"/>
          <a:stretch/>
        </p:blipFill>
        <p:spPr>
          <a:xfrm>
            <a:off x="580779" y="1654059"/>
            <a:ext cx="6133251" cy="4555200"/>
          </a:xfrm>
          <a:prstGeom prst="rect">
            <a:avLst/>
          </a:prstGeom>
          <a:noFill/>
          <a:ln>
            <a:noFill/>
          </a:ln>
        </p:spPr>
      </p:pic>
      <p:sp>
        <p:nvSpPr>
          <p:cNvPr id="9" name="Google Shape;807;p92">
            <a:extLst>
              <a:ext uri="{FF2B5EF4-FFF2-40B4-BE49-F238E27FC236}">
                <a16:creationId xmlns:a16="http://schemas.microsoft.com/office/drawing/2014/main" id="{E4FB462E-2431-0642-86E3-3D4BC78B49F5}"/>
              </a:ext>
            </a:extLst>
          </p:cNvPr>
          <p:cNvSpPr txBox="1"/>
          <p:nvPr/>
        </p:nvSpPr>
        <p:spPr>
          <a:xfrm>
            <a:off x="3575000" y="6340467"/>
            <a:ext cx="5042000" cy="370400"/>
          </a:xfrm>
          <a:prstGeom prst="rect">
            <a:avLst/>
          </a:prstGeom>
          <a:noFill/>
          <a:ln>
            <a:noFill/>
          </a:ln>
        </p:spPr>
        <p:txBody>
          <a:bodyPr spcFirstLastPara="1" wrap="square" lIns="121900" tIns="121900" rIns="121900" bIns="121900" anchor="t" anchorCtr="0">
            <a:noAutofit/>
          </a:bodyPr>
          <a:lstStyle/>
          <a:p>
            <a:pPr algn="ctr"/>
            <a:r>
              <a:rPr lang="en" sz="1000" u="sng" dirty="0">
                <a:solidFill>
                  <a:schemeClr val="hlink"/>
                </a:solidFill>
                <a:latin typeface="Lato" panose="020F0502020204030203" pitchFamily="34" charset="0"/>
                <a:ea typeface="Lato" panose="020F0502020204030203" pitchFamily="34" charset="0"/>
                <a:cs typeface="Lato" panose="020F0502020204030203" pitchFamily="34" charset="0"/>
                <a:hlinkClick r:id="rId5"/>
              </a:rPr>
              <a:t>https://medium.com/forsk-labs/machine-learning-for-beginners-71c391f327ed</a:t>
            </a:r>
            <a:endParaRPr sz="1000" dirty="0">
              <a:latin typeface="Lato" panose="020F0502020204030203" pitchFamily="34" charset="0"/>
              <a:ea typeface="Lato" panose="020F0502020204030203" pitchFamily="34" charset="0"/>
              <a:cs typeface="Lato" panose="020F0502020204030203" pitchFamily="34" charset="0"/>
            </a:endParaRPr>
          </a:p>
        </p:txBody>
      </p:sp>
      <p:sp>
        <p:nvSpPr>
          <p:cNvPr id="11" name="Google Shape;690;p75">
            <a:extLst>
              <a:ext uri="{FF2B5EF4-FFF2-40B4-BE49-F238E27FC236}">
                <a16:creationId xmlns:a16="http://schemas.microsoft.com/office/drawing/2014/main" id="{31DD133D-44F2-C940-8762-B179B48F052E}"/>
              </a:ext>
            </a:extLst>
          </p:cNvPr>
          <p:cNvSpPr txBox="1">
            <a:spLocks/>
          </p:cNvSpPr>
          <p:nvPr/>
        </p:nvSpPr>
        <p:spPr>
          <a:xfrm>
            <a:off x="7166875" y="3387481"/>
            <a:ext cx="5768045" cy="1088356"/>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Supervised vs. Unsupervised</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Classification vs. Regression</a:t>
            </a:r>
          </a:p>
        </p:txBody>
      </p:sp>
    </p:spTree>
    <p:extLst>
      <p:ext uri="{BB962C8B-B14F-4D97-AF65-F5344CB8AC3E}">
        <p14:creationId xmlns:p14="http://schemas.microsoft.com/office/powerpoint/2010/main" val="3404881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Supervised Learning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a:extLst>
              <a:ext uri="{FF2B5EF4-FFF2-40B4-BE49-F238E27FC236}">
                <a16:creationId xmlns:a16="http://schemas.microsoft.com/office/drawing/2014/main" id="{54899B57-7CC5-1E4D-BEEF-961AE913E0EE}"/>
              </a:ext>
            </a:extLst>
          </p:cNvPr>
          <p:cNvPicPr preferRelativeResize="0"/>
          <p:nvPr/>
        </p:nvPicPr>
        <p:blipFill rotWithShape="1">
          <a:blip r:embed="rId3">
            <a:alphaModFix/>
            <a:duotone>
              <a:prstClr val="black"/>
              <a:schemeClr val="tx2">
                <a:tint val="45000"/>
                <a:satMod val="400000"/>
              </a:schemeClr>
            </a:duotone>
          </a:blip>
          <a:srcRect/>
          <a:stretch/>
        </p:blipFill>
        <p:spPr>
          <a:xfrm>
            <a:off x="10736537" y="322245"/>
            <a:ext cx="438782" cy="620019"/>
          </a:xfrm>
          <a:prstGeom prst="rect">
            <a:avLst/>
          </a:prstGeom>
          <a:noFill/>
          <a:ln>
            <a:noFill/>
          </a:ln>
        </p:spPr>
      </p:pic>
      <p:pic>
        <p:nvPicPr>
          <p:cNvPr id="8" name="Google Shape;814;p93">
            <a:extLst>
              <a:ext uri="{FF2B5EF4-FFF2-40B4-BE49-F238E27FC236}">
                <a16:creationId xmlns:a16="http://schemas.microsoft.com/office/drawing/2014/main" id="{A21E2BBC-7AC4-814D-8304-EB9ED564E32F}"/>
              </a:ext>
            </a:extLst>
          </p:cNvPr>
          <p:cNvPicPr preferRelativeResize="0"/>
          <p:nvPr/>
        </p:nvPicPr>
        <p:blipFill rotWithShape="1">
          <a:blip r:embed="rId4">
            <a:alphaModFix/>
          </a:blip>
          <a:srcRect r="33355"/>
          <a:stretch/>
        </p:blipFill>
        <p:spPr>
          <a:xfrm>
            <a:off x="1600724" y="2742331"/>
            <a:ext cx="8670709" cy="3350036"/>
          </a:xfrm>
          <a:prstGeom prst="rect">
            <a:avLst/>
          </a:prstGeom>
          <a:noFill/>
          <a:ln>
            <a:noFill/>
          </a:ln>
        </p:spPr>
      </p:pic>
      <p:sp>
        <p:nvSpPr>
          <p:cNvPr id="9" name="Google Shape;807;p92">
            <a:extLst>
              <a:ext uri="{FF2B5EF4-FFF2-40B4-BE49-F238E27FC236}">
                <a16:creationId xmlns:a16="http://schemas.microsoft.com/office/drawing/2014/main" id="{673E1774-D4D5-A149-9FC5-00183E174ABC}"/>
              </a:ext>
            </a:extLst>
          </p:cNvPr>
          <p:cNvSpPr txBox="1"/>
          <p:nvPr/>
        </p:nvSpPr>
        <p:spPr>
          <a:xfrm>
            <a:off x="966650" y="6340467"/>
            <a:ext cx="11225349" cy="3704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latin typeface="Lato" panose="020F0502020204030203" pitchFamily="34" charset="0"/>
                <a:ea typeface="Lato" panose="020F0502020204030203" pitchFamily="34" charset="0"/>
                <a:cs typeface="Lato" panose="020F0502020204030203" pitchFamily="34" charset="0"/>
                <a:hlinkClick r:id="rId5"/>
              </a:rPr>
              <a:t>https://www.researchgate.net/publication/319093376_DEEP_GENERATIVE_MODELS_FOR_SYNTHETIC_RETINAL_IMAGE_GENERATION</a:t>
            </a:r>
            <a:endParaRPr lang="en-US" sz="1000" dirty="0">
              <a:latin typeface="Lato" panose="020F0502020204030203" pitchFamily="34" charset="0"/>
              <a:ea typeface="Lato" panose="020F0502020204030203" pitchFamily="34" charset="0"/>
              <a:cs typeface="Lato" panose="020F0502020204030203" pitchFamily="34" charset="0"/>
            </a:endParaRPr>
          </a:p>
        </p:txBody>
      </p:sp>
      <p:sp>
        <p:nvSpPr>
          <p:cNvPr id="10" name="Google Shape;690;p75">
            <a:extLst>
              <a:ext uri="{FF2B5EF4-FFF2-40B4-BE49-F238E27FC236}">
                <a16:creationId xmlns:a16="http://schemas.microsoft.com/office/drawing/2014/main" id="{6B6A256B-8DE4-CF43-B68E-7B389C078C41}"/>
              </a:ext>
            </a:extLst>
          </p:cNvPr>
          <p:cNvSpPr txBox="1">
            <a:spLocks/>
          </p:cNvSpPr>
          <p:nvPr/>
        </p:nvSpPr>
        <p:spPr>
          <a:xfrm>
            <a:off x="580779" y="1653975"/>
            <a:ext cx="6664752" cy="1088356"/>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buClr>
                <a:schemeClr val="bg2"/>
              </a:buClr>
              <a:buSzPct val="100000"/>
              <a:buNone/>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Uses </a:t>
            </a: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Labeled Data</a:t>
            </a: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 to predict future outcomes based on past performance</a:t>
            </a:r>
          </a:p>
        </p:txBody>
      </p:sp>
    </p:spTree>
    <p:extLst>
      <p:ext uri="{BB962C8B-B14F-4D97-AF65-F5344CB8AC3E}">
        <p14:creationId xmlns:p14="http://schemas.microsoft.com/office/powerpoint/2010/main" val="2414288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Human Modeling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a:extLst>
              <a:ext uri="{FF2B5EF4-FFF2-40B4-BE49-F238E27FC236}">
                <a16:creationId xmlns:a16="http://schemas.microsoft.com/office/drawing/2014/main" id="{54899B57-7CC5-1E4D-BEEF-961AE913E0EE}"/>
              </a:ext>
            </a:extLst>
          </p:cNvPr>
          <p:cNvPicPr preferRelativeResize="0"/>
          <p:nvPr/>
        </p:nvPicPr>
        <p:blipFill rotWithShape="1">
          <a:blip r:embed="rId3">
            <a:alphaModFix/>
            <a:duotone>
              <a:prstClr val="black"/>
              <a:schemeClr val="tx2">
                <a:tint val="45000"/>
                <a:satMod val="400000"/>
              </a:schemeClr>
            </a:duotone>
          </a:blip>
          <a:srcRect/>
          <a:stretch/>
        </p:blipFill>
        <p:spPr>
          <a:xfrm>
            <a:off x="10736537" y="322245"/>
            <a:ext cx="438782" cy="620019"/>
          </a:xfrm>
          <a:prstGeom prst="rect">
            <a:avLst/>
          </a:prstGeom>
          <a:noFill/>
          <a:ln>
            <a:noFill/>
          </a:ln>
        </p:spPr>
      </p:pic>
      <p:pic>
        <p:nvPicPr>
          <p:cNvPr id="8" name="Google Shape;401;p35">
            <a:extLst>
              <a:ext uri="{FF2B5EF4-FFF2-40B4-BE49-F238E27FC236}">
                <a16:creationId xmlns:a16="http://schemas.microsoft.com/office/drawing/2014/main" id="{E9FDD35C-9F90-8040-B69F-AC4ECF17368A}"/>
              </a:ext>
            </a:extLst>
          </p:cNvPr>
          <p:cNvPicPr preferRelativeResize="0"/>
          <p:nvPr/>
        </p:nvPicPr>
        <p:blipFill>
          <a:blip r:embed="rId4">
            <a:alphaModFix/>
          </a:blip>
          <a:stretch>
            <a:fillRect/>
          </a:stretch>
        </p:blipFill>
        <p:spPr>
          <a:xfrm>
            <a:off x="1248427" y="2678510"/>
            <a:ext cx="10245074" cy="2731690"/>
          </a:xfrm>
          <a:prstGeom prst="rect">
            <a:avLst/>
          </a:prstGeom>
          <a:noFill/>
          <a:ln>
            <a:noFill/>
          </a:ln>
        </p:spPr>
      </p:pic>
    </p:spTree>
    <p:extLst>
      <p:ext uri="{BB962C8B-B14F-4D97-AF65-F5344CB8AC3E}">
        <p14:creationId xmlns:p14="http://schemas.microsoft.com/office/powerpoint/2010/main" val="4149602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Machine Learning</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a:extLst>
              <a:ext uri="{FF2B5EF4-FFF2-40B4-BE49-F238E27FC236}">
                <a16:creationId xmlns:a16="http://schemas.microsoft.com/office/drawing/2014/main" id="{54899B57-7CC5-1E4D-BEEF-961AE913E0EE}"/>
              </a:ext>
            </a:extLst>
          </p:cNvPr>
          <p:cNvPicPr preferRelativeResize="0"/>
          <p:nvPr/>
        </p:nvPicPr>
        <p:blipFill rotWithShape="1">
          <a:blip r:embed="rId3">
            <a:alphaModFix/>
            <a:duotone>
              <a:prstClr val="black"/>
              <a:schemeClr val="tx2">
                <a:tint val="45000"/>
                <a:satMod val="400000"/>
              </a:schemeClr>
            </a:duotone>
          </a:blip>
          <a:srcRect/>
          <a:stretch/>
        </p:blipFill>
        <p:spPr>
          <a:xfrm>
            <a:off x="10736537" y="322245"/>
            <a:ext cx="438782" cy="620019"/>
          </a:xfrm>
          <a:prstGeom prst="rect">
            <a:avLst/>
          </a:prstGeom>
          <a:noFill/>
          <a:ln>
            <a:noFill/>
          </a:ln>
        </p:spPr>
      </p:pic>
      <p:pic>
        <p:nvPicPr>
          <p:cNvPr id="8" name="Google Shape;407;p36">
            <a:extLst>
              <a:ext uri="{FF2B5EF4-FFF2-40B4-BE49-F238E27FC236}">
                <a16:creationId xmlns:a16="http://schemas.microsoft.com/office/drawing/2014/main" id="{233A3709-984E-DB41-BEFD-7EF1CCD45898}"/>
              </a:ext>
            </a:extLst>
          </p:cNvPr>
          <p:cNvPicPr preferRelativeResize="0"/>
          <p:nvPr/>
        </p:nvPicPr>
        <p:blipFill rotWithShape="1">
          <a:blip r:embed="rId4">
            <a:alphaModFix/>
          </a:blip>
          <a:srcRect t="22555" r="872" b="21239"/>
          <a:stretch/>
        </p:blipFill>
        <p:spPr>
          <a:xfrm>
            <a:off x="1115569" y="2210602"/>
            <a:ext cx="9960861" cy="3566235"/>
          </a:xfrm>
          <a:prstGeom prst="rect">
            <a:avLst/>
          </a:prstGeom>
          <a:noFill/>
          <a:ln>
            <a:noFill/>
          </a:ln>
        </p:spPr>
      </p:pic>
    </p:spTree>
    <p:extLst>
      <p:ext uri="{BB962C8B-B14F-4D97-AF65-F5344CB8AC3E}">
        <p14:creationId xmlns:p14="http://schemas.microsoft.com/office/powerpoint/2010/main" val="2596145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Choosing an Algorithm</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a:extLst>
              <a:ext uri="{FF2B5EF4-FFF2-40B4-BE49-F238E27FC236}">
                <a16:creationId xmlns:a16="http://schemas.microsoft.com/office/drawing/2014/main" id="{54899B57-7CC5-1E4D-BEEF-961AE913E0EE}"/>
              </a:ext>
            </a:extLst>
          </p:cNvPr>
          <p:cNvPicPr preferRelativeResize="0"/>
          <p:nvPr/>
        </p:nvPicPr>
        <p:blipFill rotWithShape="1">
          <a:blip r:embed="rId3">
            <a:alphaModFix/>
            <a:duotone>
              <a:prstClr val="black"/>
              <a:schemeClr val="tx2">
                <a:tint val="45000"/>
                <a:satMod val="400000"/>
              </a:schemeClr>
            </a:duotone>
          </a:blip>
          <a:srcRect/>
          <a:stretch/>
        </p:blipFill>
        <p:spPr>
          <a:xfrm>
            <a:off x="10736537" y="322245"/>
            <a:ext cx="438782" cy="620019"/>
          </a:xfrm>
          <a:prstGeom prst="rect">
            <a:avLst/>
          </a:prstGeom>
          <a:noFill/>
          <a:ln>
            <a:noFill/>
          </a:ln>
        </p:spPr>
      </p:pic>
      <p:pic>
        <p:nvPicPr>
          <p:cNvPr id="11" name="Google Shape;891;p105">
            <a:extLst>
              <a:ext uri="{FF2B5EF4-FFF2-40B4-BE49-F238E27FC236}">
                <a16:creationId xmlns:a16="http://schemas.microsoft.com/office/drawing/2014/main" id="{AE3DE307-A210-8648-AE02-EA8334DC2B49}"/>
              </a:ext>
            </a:extLst>
          </p:cNvPr>
          <p:cNvPicPr preferRelativeResize="0"/>
          <p:nvPr/>
        </p:nvPicPr>
        <p:blipFill>
          <a:blip r:embed="rId4">
            <a:clrChange>
              <a:clrFrom>
                <a:srgbClr val="FFFFFF">
                  <a:alpha val="96863"/>
                </a:srgbClr>
              </a:clrFrom>
              <a:clrTo>
                <a:srgbClr val="FFFFFF">
                  <a:alpha val="0"/>
                </a:srgbClr>
              </a:clrTo>
            </a:clrChange>
            <a:alphaModFix/>
          </a:blip>
          <a:stretch>
            <a:fillRect/>
          </a:stretch>
        </p:blipFill>
        <p:spPr>
          <a:xfrm>
            <a:off x="1945846" y="1491854"/>
            <a:ext cx="7980466" cy="4975575"/>
          </a:xfrm>
          <a:prstGeom prst="rect">
            <a:avLst/>
          </a:prstGeom>
          <a:noFill/>
          <a:ln>
            <a:noFill/>
          </a:ln>
        </p:spPr>
      </p:pic>
      <p:sp>
        <p:nvSpPr>
          <p:cNvPr id="12" name="Google Shape;807;p92">
            <a:extLst>
              <a:ext uri="{FF2B5EF4-FFF2-40B4-BE49-F238E27FC236}">
                <a16:creationId xmlns:a16="http://schemas.microsoft.com/office/drawing/2014/main" id="{49BC68D5-C28A-C34F-A299-FFE3084A2F49}"/>
              </a:ext>
            </a:extLst>
          </p:cNvPr>
          <p:cNvSpPr txBox="1"/>
          <p:nvPr/>
        </p:nvSpPr>
        <p:spPr>
          <a:xfrm>
            <a:off x="3575000" y="6340467"/>
            <a:ext cx="5042000" cy="370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US" sz="1000" u="sng" dirty="0">
                <a:solidFill>
                  <a:schemeClr val="accent5"/>
                </a:solidFill>
                <a:latin typeface="Lato" panose="020F0502020204030203" pitchFamily="34" charset="0"/>
                <a:ea typeface="Lato" panose="020F0502020204030203" pitchFamily="34" charset="0"/>
                <a:cs typeface="Lato" panose="020F0502020204030203" pitchFamily="34" charset="0"/>
                <a:hlinkClick r:id="rId5"/>
              </a:rPr>
              <a:t>https://scikit-learn.org/stable/tutorial/machine_learning_map/index.html</a:t>
            </a:r>
            <a:endParaRPr lang="en-US" sz="1000" dirty="0">
              <a:solidFill>
                <a:schemeClr val="dk2"/>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26122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Decision Trees</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a:extLst>
              <a:ext uri="{FF2B5EF4-FFF2-40B4-BE49-F238E27FC236}">
                <a16:creationId xmlns:a16="http://schemas.microsoft.com/office/drawing/2014/main" id="{54899B57-7CC5-1E4D-BEEF-961AE913E0EE}"/>
              </a:ext>
            </a:extLst>
          </p:cNvPr>
          <p:cNvPicPr preferRelativeResize="0"/>
          <p:nvPr/>
        </p:nvPicPr>
        <p:blipFill rotWithShape="1">
          <a:blip r:embed="rId3">
            <a:alphaModFix/>
            <a:duotone>
              <a:prstClr val="black"/>
              <a:schemeClr val="tx2">
                <a:tint val="45000"/>
                <a:satMod val="400000"/>
              </a:schemeClr>
            </a:duotone>
          </a:blip>
          <a:srcRect/>
          <a:stretch/>
        </p:blipFill>
        <p:spPr>
          <a:xfrm>
            <a:off x="10736537" y="322245"/>
            <a:ext cx="438782" cy="620019"/>
          </a:xfrm>
          <a:prstGeom prst="rect">
            <a:avLst/>
          </a:prstGeom>
          <a:noFill/>
          <a:ln>
            <a:noFill/>
          </a:ln>
        </p:spPr>
      </p:pic>
      <p:sp>
        <p:nvSpPr>
          <p:cNvPr id="12" name="Google Shape;807;p92">
            <a:extLst>
              <a:ext uri="{FF2B5EF4-FFF2-40B4-BE49-F238E27FC236}">
                <a16:creationId xmlns:a16="http://schemas.microsoft.com/office/drawing/2014/main" id="{49BC68D5-C28A-C34F-A299-FFE3084A2F49}"/>
              </a:ext>
            </a:extLst>
          </p:cNvPr>
          <p:cNvSpPr txBox="1"/>
          <p:nvPr/>
        </p:nvSpPr>
        <p:spPr>
          <a:xfrm>
            <a:off x="3575000" y="6340467"/>
            <a:ext cx="5042000" cy="3704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latin typeface="Lato" panose="020F0502020204030203" pitchFamily="34" charset="0"/>
                <a:ea typeface="Lato" panose="020F0502020204030203" pitchFamily="34" charset="0"/>
                <a:cs typeface="Lato" panose="020F0502020204030203" pitchFamily="34" charset="0"/>
                <a:hlinkClick r:id="rId4"/>
              </a:rPr>
              <a:t>https://blog.statsbot.co/machine-learning-algorithms-183cc73197c</a:t>
            </a:r>
            <a:endParaRPr lang="en-US" sz="1000" dirty="0">
              <a:latin typeface="Lato" panose="020F0502020204030203" pitchFamily="34" charset="0"/>
              <a:ea typeface="Lato" panose="020F0502020204030203" pitchFamily="34" charset="0"/>
              <a:cs typeface="Lato" panose="020F0502020204030203" pitchFamily="34" charset="0"/>
            </a:endParaRPr>
          </a:p>
        </p:txBody>
      </p:sp>
      <p:sp>
        <p:nvSpPr>
          <p:cNvPr id="9" name="Google Shape;690;p75">
            <a:extLst>
              <a:ext uri="{FF2B5EF4-FFF2-40B4-BE49-F238E27FC236}">
                <a16:creationId xmlns:a16="http://schemas.microsoft.com/office/drawing/2014/main" id="{EB222CB3-0565-164B-A38F-8C041D593F31}"/>
              </a:ext>
            </a:extLst>
          </p:cNvPr>
          <p:cNvSpPr txBox="1">
            <a:spLocks/>
          </p:cNvSpPr>
          <p:nvPr/>
        </p:nvSpPr>
        <p:spPr>
          <a:xfrm>
            <a:off x="580779" y="1653975"/>
            <a:ext cx="4426650"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Model a set of </a:t>
            </a: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sequential</a:t>
            </a: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 </a:t>
            </a: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hierarchical</a:t>
            </a: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 decisions that ultimately lead to some final classification</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Data automatically divided to yes/no questions</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The higher the branch, the broader the question</a:t>
            </a:r>
          </a:p>
        </p:txBody>
      </p:sp>
      <p:pic>
        <p:nvPicPr>
          <p:cNvPr id="10" name="Google Shape;870;p102">
            <a:extLst>
              <a:ext uri="{FF2B5EF4-FFF2-40B4-BE49-F238E27FC236}">
                <a16:creationId xmlns:a16="http://schemas.microsoft.com/office/drawing/2014/main" id="{130B01B5-C519-B946-884B-9BCFE4D3F2A8}"/>
              </a:ext>
            </a:extLst>
          </p:cNvPr>
          <p:cNvPicPr preferRelativeResize="0"/>
          <p:nvPr/>
        </p:nvPicPr>
        <p:blipFill>
          <a:blip r:embed="rId5">
            <a:alphaModFix/>
          </a:blip>
          <a:stretch>
            <a:fillRect/>
          </a:stretch>
        </p:blipFill>
        <p:spPr>
          <a:xfrm>
            <a:off x="5162845" y="2424348"/>
            <a:ext cx="6448376" cy="3560612"/>
          </a:xfrm>
          <a:prstGeom prst="rect">
            <a:avLst/>
          </a:prstGeom>
          <a:noFill/>
          <a:ln>
            <a:noFill/>
          </a:ln>
        </p:spPr>
      </p:pic>
    </p:spTree>
    <p:extLst>
      <p:ext uri="{BB962C8B-B14F-4D97-AF65-F5344CB8AC3E}">
        <p14:creationId xmlns:p14="http://schemas.microsoft.com/office/powerpoint/2010/main" val="436464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2">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Random Forest Classifier</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BUILD</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713;p36">
            <a:extLst>
              <a:ext uri="{FF2B5EF4-FFF2-40B4-BE49-F238E27FC236}">
                <a16:creationId xmlns:a16="http://schemas.microsoft.com/office/drawing/2014/main" id="{54899B57-7CC5-1E4D-BEEF-961AE913E0EE}"/>
              </a:ext>
            </a:extLst>
          </p:cNvPr>
          <p:cNvPicPr preferRelativeResize="0"/>
          <p:nvPr/>
        </p:nvPicPr>
        <p:blipFill rotWithShape="1">
          <a:blip r:embed="rId3">
            <a:alphaModFix/>
            <a:duotone>
              <a:prstClr val="black"/>
              <a:schemeClr val="tx2">
                <a:tint val="45000"/>
                <a:satMod val="400000"/>
              </a:schemeClr>
            </a:duotone>
          </a:blip>
          <a:srcRect/>
          <a:stretch/>
        </p:blipFill>
        <p:spPr>
          <a:xfrm>
            <a:off x="10736537" y="322245"/>
            <a:ext cx="438782" cy="620019"/>
          </a:xfrm>
          <a:prstGeom prst="rect">
            <a:avLst/>
          </a:prstGeom>
          <a:noFill/>
          <a:ln>
            <a:noFill/>
          </a:ln>
        </p:spPr>
      </p:pic>
      <p:sp>
        <p:nvSpPr>
          <p:cNvPr id="12" name="Google Shape;807;p92">
            <a:extLst>
              <a:ext uri="{FF2B5EF4-FFF2-40B4-BE49-F238E27FC236}">
                <a16:creationId xmlns:a16="http://schemas.microsoft.com/office/drawing/2014/main" id="{49BC68D5-C28A-C34F-A299-FFE3084A2F49}"/>
              </a:ext>
            </a:extLst>
          </p:cNvPr>
          <p:cNvSpPr txBox="1"/>
          <p:nvPr/>
        </p:nvSpPr>
        <p:spPr>
          <a:xfrm>
            <a:off x="957942" y="6340467"/>
            <a:ext cx="11234057" cy="370400"/>
          </a:xfrm>
          <a:prstGeom prst="rect">
            <a:avLst/>
          </a:prstGeom>
          <a:noFill/>
          <a:ln>
            <a:noFill/>
          </a:ln>
        </p:spPr>
        <p:txBody>
          <a:bodyPr spcFirstLastPara="1" wrap="square" lIns="121900" tIns="121900" rIns="121900" bIns="121900" anchor="t" anchorCtr="0">
            <a:noAutofit/>
          </a:bodyPr>
          <a:lstStyle/>
          <a:p>
            <a:pPr algn="ctr"/>
            <a:r>
              <a:rPr lang="en-US" sz="1000" u="sng" dirty="0">
                <a:solidFill>
                  <a:schemeClr val="hlink"/>
                </a:solidFill>
                <a:latin typeface="Lato" panose="020F0502020204030203" pitchFamily="34" charset="0"/>
                <a:ea typeface="Lato" panose="020F0502020204030203" pitchFamily="34" charset="0"/>
                <a:cs typeface="Lato" panose="020F0502020204030203" pitchFamily="34" charset="0"/>
                <a:hlinkClick r:id="rId4"/>
              </a:rPr>
              <a:t>https://medium.com/@ar.ingenious/applying-random-forest-classification-machine-learning-algorithm-from-scratch-with-real-24ff198a1c57</a:t>
            </a:r>
            <a:endParaRPr lang="en-US" sz="1000" dirty="0">
              <a:latin typeface="Lato" panose="020F0502020204030203" pitchFamily="34" charset="0"/>
              <a:ea typeface="Lato" panose="020F0502020204030203" pitchFamily="34" charset="0"/>
              <a:cs typeface="Lato" panose="020F0502020204030203" pitchFamily="34" charset="0"/>
            </a:endParaRPr>
          </a:p>
        </p:txBody>
      </p:sp>
      <p:sp>
        <p:nvSpPr>
          <p:cNvPr id="8" name="Google Shape;690;p75">
            <a:extLst>
              <a:ext uri="{FF2B5EF4-FFF2-40B4-BE49-F238E27FC236}">
                <a16:creationId xmlns:a16="http://schemas.microsoft.com/office/drawing/2014/main" id="{03360AFD-C7FB-1240-992E-24C0DE8C3044}"/>
              </a:ext>
            </a:extLst>
          </p:cNvPr>
          <p:cNvSpPr txBox="1">
            <a:spLocks/>
          </p:cNvSpPr>
          <p:nvPr/>
        </p:nvSpPr>
        <p:spPr>
          <a:xfrm>
            <a:off x="580779" y="1653975"/>
            <a:ext cx="420893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Less likely to overfit </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Few statistical assumptions </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Data does not need to be normally distributed</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Relationships don’t need to be linear</a:t>
            </a:r>
          </a:p>
        </p:txBody>
      </p:sp>
      <p:pic>
        <p:nvPicPr>
          <p:cNvPr id="9" name="Google Shape;879;p103">
            <a:extLst>
              <a:ext uri="{FF2B5EF4-FFF2-40B4-BE49-F238E27FC236}">
                <a16:creationId xmlns:a16="http://schemas.microsoft.com/office/drawing/2014/main" id="{F1864134-6A70-FE41-BCC0-2622350F707B}"/>
              </a:ext>
            </a:extLst>
          </p:cNvPr>
          <p:cNvPicPr preferRelativeResize="0"/>
          <p:nvPr/>
        </p:nvPicPr>
        <p:blipFill>
          <a:blip r:embed="rId5">
            <a:clrChange>
              <a:clrFrom>
                <a:srgbClr val="FFFFFF"/>
              </a:clrFrom>
              <a:clrTo>
                <a:srgbClr val="FFFFFF">
                  <a:alpha val="0"/>
                </a:srgbClr>
              </a:clrTo>
            </a:clrChange>
            <a:alphaModFix/>
          </a:blip>
          <a:stretch>
            <a:fillRect/>
          </a:stretch>
        </p:blipFill>
        <p:spPr>
          <a:xfrm>
            <a:off x="4631464" y="2119159"/>
            <a:ext cx="7206799" cy="4090015"/>
          </a:xfrm>
          <a:prstGeom prst="rect">
            <a:avLst/>
          </a:prstGeom>
          <a:noFill/>
          <a:ln>
            <a:noFill/>
          </a:ln>
        </p:spPr>
      </p:pic>
    </p:spTree>
    <p:extLst>
      <p:ext uri="{BB962C8B-B14F-4D97-AF65-F5344CB8AC3E}">
        <p14:creationId xmlns:p14="http://schemas.microsoft.com/office/powerpoint/2010/main" val="2373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EDF295-15E6-2D4B-AD78-E52DD2119082}"/>
              </a:ext>
            </a:extLst>
          </p:cNvPr>
          <p:cNvSpPr>
            <a:spLocks noGrp="1"/>
          </p:cNvSpPr>
          <p:nvPr>
            <p:ph type="title"/>
          </p:nvPr>
        </p:nvSpPr>
        <p:spPr/>
        <p:txBody>
          <a:bodyPr/>
          <a:lstStyle/>
          <a:p>
            <a:r>
              <a:rPr lang="en-US" dirty="0"/>
              <a:t>HANDS-ON: BUILDING A MODEL</a:t>
            </a:r>
          </a:p>
        </p:txBody>
      </p:sp>
    </p:spTree>
    <p:extLst>
      <p:ext uri="{BB962C8B-B14F-4D97-AF65-F5344CB8AC3E}">
        <p14:creationId xmlns:p14="http://schemas.microsoft.com/office/powerpoint/2010/main" val="18471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2"/>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a:t>Access Materials</a:t>
            </a:r>
            <a:endParaRPr/>
          </a:p>
        </p:txBody>
      </p:sp>
      <p:sp>
        <p:nvSpPr>
          <p:cNvPr id="468" name="Google Shape;468;p42"/>
          <p:cNvSpPr txBox="1">
            <a:spLocks noGrp="1"/>
          </p:cNvSpPr>
          <p:nvPr>
            <p:ph type="body" idx="4294967295"/>
          </p:nvPr>
        </p:nvSpPr>
        <p:spPr>
          <a:xfrm>
            <a:off x="415600" y="1223133"/>
            <a:ext cx="11360800" cy="4555200"/>
          </a:xfrm>
          <a:prstGeom prst="rect">
            <a:avLst/>
          </a:prstGeom>
        </p:spPr>
        <p:txBody>
          <a:bodyPr spcFirstLastPara="1" wrap="square" lIns="91433" tIns="45700" rIns="91433" bIns="45700" anchor="t" anchorCtr="0">
            <a:noAutofit/>
          </a:bodyPr>
          <a:lstStyle/>
          <a:p>
            <a:pPr marL="584197" indent="-457200">
              <a:lnSpc>
                <a:spcPct val="115000"/>
              </a:lnSpc>
              <a:spcBef>
                <a:spcPts val="1067"/>
              </a:spcBef>
              <a:buSzPts val="2100"/>
              <a:buFont typeface="+mj-lt"/>
              <a:buAutoNum type="arabicPeriod"/>
            </a:pPr>
            <a:r>
              <a:rPr lang="en" sz="2400" dirty="0"/>
              <a:t>Log into </a:t>
            </a:r>
            <a:r>
              <a:rPr lang="en" sz="2400" dirty="0" err="1"/>
              <a:t>workshop.cs.domino.tech</a:t>
            </a:r>
            <a:endParaRPr sz="2400" dirty="0"/>
          </a:p>
          <a:p>
            <a:pPr marL="584197" indent="-457200">
              <a:lnSpc>
                <a:spcPct val="115000"/>
              </a:lnSpc>
              <a:spcBef>
                <a:spcPts val="0"/>
              </a:spcBef>
              <a:buSzPts val="2100"/>
              <a:buFont typeface="+mj-lt"/>
              <a:buAutoNum type="arabicPeriod"/>
            </a:pPr>
            <a:r>
              <a:rPr lang="en" sz="2400" dirty="0"/>
              <a:t>Navigate to </a:t>
            </a:r>
            <a:r>
              <a:rPr lang="en" sz="2400" u="sng" dirty="0">
                <a:solidFill>
                  <a:schemeClr val="hlink"/>
                </a:solidFill>
                <a:latin typeface="Lato" panose="020F0502020204030203" pitchFamily="34" charset="0"/>
                <a:ea typeface="Lato" panose="020F0502020204030203" pitchFamily="34" charset="0"/>
                <a:cs typeface="Lato" panose="020F0502020204030203" pitchFamily="34" charset="0"/>
                <a:sym typeface="Arial"/>
                <a:hlinkClick r:id="rId3"/>
              </a:rPr>
              <a:t>https://workshop.cs.domino.tech/u/domino-jmineroff/Getting-Started-in-Data-Science/overview</a:t>
            </a:r>
            <a:endParaRPr sz="2400" dirty="0">
              <a:latin typeface="Lato" panose="020F0502020204030203" pitchFamily="34" charset="0"/>
              <a:ea typeface="Lato" panose="020F0502020204030203" pitchFamily="34" charset="0"/>
              <a:cs typeface="Lato" panose="020F0502020204030203" pitchFamily="34" charset="0"/>
            </a:endParaRPr>
          </a:p>
          <a:p>
            <a:pPr marL="584197" indent="-457200">
              <a:lnSpc>
                <a:spcPct val="115000"/>
              </a:lnSpc>
              <a:spcBef>
                <a:spcPts val="0"/>
              </a:spcBef>
              <a:buSzPts val="2100"/>
              <a:buFont typeface="+mj-lt"/>
              <a:buAutoNum type="arabicPeriod"/>
            </a:pPr>
            <a:r>
              <a:rPr lang="en" sz="2400" dirty="0"/>
              <a:t>Fork the project</a:t>
            </a:r>
            <a:endParaRPr sz="2400" dirty="0"/>
          </a:p>
          <a:p>
            <a:pPr marL="0" indent="0">
              <a:lnSpc>
                <a:spcPct val="150000"/>
              </a:lnSpc>
              <a:spcBef>
                <a:spcPts val="1067"/>
              </a:spcBef>
              <a:buNone/>
            </a:pPr>
            <a:endParaRPr dirty="0"/>
          </a:p>
          <a:p>
            <a:pPr marL="0" indent="0">
              <a:lnSpc>
                <a:spcPct val="150000"/>
              </a:lnSpc>
              <a:spcBef>
                <a:spcPts val="1067"/>
              </a:spcBef>
              <a:buNone/>
            </a:pPr>
            <a:endParaRPr dirty="0"/>
          </a:p>
        </p:txBody>
      </p:sp>
      <p:pic>
        <p:nvPicPr>
          <p:cNvPr id="469" name="Google Shape;469;p42"/>
          <p:cNvPicPr preferRelativeResize="0"/>
          <p:nvPr/>
        </p:nvPicPr>
        <p:blipFill>
          <a:blip r:embed="rId4">
            <a:alphaModFix/>
          </a:blip>
          <a:stretch>
            <a:fillRect/>
          </a:stretch>
        </p:blipFill>
        <p:spPr>
          <a:xfrm>
            <a:off x="0" y="3920834"/>
            <a:ext cx="12192000" cy="1769533"/>
          </a:xfrm>
          <a:prstGeom prst="rect">
            <a:avLst/>
          </a:prstGeom>
          <a:noFill/>
          <a:ln>
            <a:noFill/>
          </a:ln>
        </p:spPr>
      </p:pic>
      <p:sp>
        <p:nvSpPr>
          <p:cNvPr id="470" name="Google Shape;470;p42"/>
          <p:cNvSpPr/>
          <p:nvPr/>
        </p:nvSpPr>
        <p:spPr>
          <a:xfrm>
            <a:off x="11087100" y="4339933"/>
            <a:ext cx="307182" cy="333200"/>
          </a:xfrm>
          <a:prstGeom prst="rect">
            <a:avLst/>
          </a:prstGeom>
          <a:noFill/>
          <a:ln w="7620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Tree>
    <p:extLst>
      <p:ext uri="{BB962C8B-B14F-4D97-AF65-F5344CB8AC3E}">
        <p14:creationId xmlns:p14="http://schemas.microsoft.com/office/powerpoint/2010/main" val="3974267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6BB1-19A9-2B49-8397-8FDB229B2AF8}"/>
              </a:ext>
            </a:extLst>
          </p:cNvPr>
          <p:cNvSpPr>
            <a:spLocks noGrp="1"/>
          </p:cNvSpPr>
          <p:nvPr>
            <p:ph type="title"/>
          </p:nvPr>
        </p:nvSpPr>
        <p:spPr>
          <a:xfrm>
            <a:off x="580778" y="186875"/>
            <a:ext cx="5515221" cy="1127700"/>
          </a:xfrm>
        </p:spPr>
        <p:txBody>
          <a:bodyPr/>
          <a:lstStyle/>
          <a:p>
            <a:r>
              <a:rPr lang="en-US" dirty="0"/>
              <a:t>Model Development</a:t>
            </a:r>
          </a:p>
        </p:txBody>
      </p:sp>
      <p:sp>
        <p:nvSpPr>
          <p:cNvPr id="3" name="Google Shape;616;p31">
            <a:extLst>
              <a:ext uri="{FF2B5EF4-FFF2-40B4-BE49-F238E27FC236}">
                <a16:creationId xmlns:a16="http://schemas.microsoft.com/office/drawing/2014/main" id="{E6E481BB-74E3-F040-AFDD-AC785F5F862A}"/>
              </a:ext>
            </a:extLst>
          </p:cNvPr>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5" name="Google Shape;616;p31">
            <a:extLst>
              <a:ext uri="{FF2B5EF4-FFF2-40B4-BE49-F238E27FC236}">
                <a16:creationId xmlns:a16="http://schemas.microsoft.com/office/drawing/2014/main" id="{446A7669-1F14-8749-8161-BBC979D32C82}"/>
              </a:ext>
            </a:extLst>
          </p:cNvPr>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 name="Google Shape;616;p31">
            <a:extLst>
              <a:ext uri="{FF2B5EF4-FFF2-40B4-BE49-F238E27FC236}">
                <a16:creationId xmlns:a16="http://schemas.microsoft.com/office/drawing/2014/main" id="{FD5A3189-4881-8D40-91BE-4B1EB59B2FDA}"/>
              </a:ext>
            </a:extLst>
          </p:cNvPr>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 name="Google Shape;616;p31">
            <a:extLst>
              <a:ext uri="{FF2B5EF4-FFF2-40B4-BE49-F238E27FC236}">
                <a16:creationId xmlns:a16="http://schemas.microsoft.com/office/drawing/2014/main" id="{4BAD1C60-F8E0-274E-ACCA-9D2A9B12E5B5}"/>
              </a:ext>
            </a:extLst>
          </p:cNvPr>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8" name="Google Shape;616;p31">
            <a:extLst>
              <a:ext uri="{FF2B5EF4-FFF2-40B4-BE49-F238E27FC236}">
                <a16:creationId xmlns:a16="http://schemas.microsoft.com/office/drawing/2014/main" id="{A7406439-090A-464F-AC85-E939FA632615}"/>
              </a:ext>
            </a:extLst>
          </p:cNvPr>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7" name="Circular Arrow 16">
            <a:extLst>
              <a:ext uri="{FF2B5EF4-FFF2-40B4-BE49-F238E27FC236}">
                <a16:creationId xmlns:a16="http://schemas.microsoft.com/office/drawing/2014/main" id="{CE60FE68-D9F3-7249-BA05-4C368F9B6B86}"/>
              </a:ext>
            </a:extLst>
          </p:cNvPr>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a:extLst>
              <a:ext uri="{FF2B5EF4-FFF2-40B4-BE49-F238E27FC236}">
                <a16:creationId xmlns:a16="http://schemas.microsoft.com/office/drawing/2014/main" id="{75A8CD31-189A-9C4F-AE81-A5146FB82332}"/>
              </a:ext>
            </a:extLst>
          </p:cNvPr>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a:extLst>
              <a:ext uri="{FF2B5EF4-FFF2-40B4-BE49-F238E27FC236}">
                <a16:creationId xmlns:a16="http://schemas.microsoft.com/office/drawing/2014/main" id="{2A3E92F3-A58C-0D4F-ADC2-C95E3C15C0A8}"/>
              </a:ext>
            </a:extLst>
          </p:cNvPr>
          <p:cNvSpPr txBox="1"/>
          <p:nvPr/>
        </p:nvSpPr>
        <p:spPr>
          <a:xfrm>
            <a:off x="2255189" y="4144230"/>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a:extLst>
              <a:ext uri="{FF2B5EF4-FFF2-40B4-BE49-F238E27FC236}">
                <a16:creationId xmlns:a16="http://schemas.microsoft.com/office/drawing/2014/main" id="{A4B1BB65-3421-3E40-87D3-89909BBA7EC5}"/>
              </a:ext>
            </a:extLst>
          </p:cNvPr>
          <p:cNvSpPr txBox="1"/>
          <p:nvPr/>
        </p:nvSpPr>
        <p:spPr>
          <a:xfrm>
            <a:off x="3800962" y="5102172"/>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a:extLst>
              <a:ext uri="{FF2B5EF4-FFF2-40B4-BE49-F238E27FC236}">
                <a16:creationId xmlns:a16="http://schemas.microsoft.com/office/drawing/2014/main" id="{FD7B1FB2-1468-914C-8737-76D7D8E4E766}"/>
              </a:ext>
            </a:extLst>
          </p:cNvPr>
          <p:cNvSpPr txBox="1"/>
          <p:nvPr/>
        </p:nvSpPr>
        <p:spPr>
          <a:xfrm>
            <a:off x="5361244" y="4141784"/>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a:extLst>
              <a:ext uri="{FF2B5EF4-FFF2-40B4-BE49-F238E27FC236}">
                <a16:creationId xmlns:a16="http://schemas.microsoft.com/office/drawing/2014/main" id="{7DD410E5-4B3D-9C44-8FE2-B95313D92FF9}"/>
              </a:ext>
            </a:extLst>
          </p:cNvPr>
          <p:cNvSpPr txBox="1"/>
          <p:nvPr/>
        </p:nvSpPr>
        <p:spPr>
          <a:xfrm>
            <a:off x="5361244" y="2317169"/>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a:extLst>
              <a:ext uri="{FF2B5EF4-FFF2-40B4-BE49-F238E27FC236}">
                <a16:creationId xmlns:a16="http://schemas.microsoft.com/office/drawing/2014/main" id="{98D61557-BDF6-1047-9EBD-8E45FF796A2F}"/>
              </a:ext>
            </a:extLst>
          </p:cNvPr>
          <p:cNvSpPr txBox="1"/>
          <p:nvPr/>
        </p:nvSpPr>
        <p:spPr>
          <a:xfrm>
            <a:off x="8147988" y="3633933"/>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p>
        </p:txBody>
      </p:sp>
      <p:pic>
        <p:nvPicPr>
          <p:cNvPr id="26" name="Google Shape;620;p31">
            <a:extLst>
              <a:ext uri="{FF2B5EF4-FFF2-40B4-BE49-F238E27FC236}">
                <a16:creationId xmlns:a16="http://schemas.microsoft.com/office/drawing/2014/main" id="{8E2AAB9F-4224-8B49-AFF1-9733AF916FB8}"/>
              </a:ext>
            </a:extLst>
          </p:cNvPr>
          <p:cNvPicPr preferRelativeResize="0"/>
          <p:nvPr/>
        </p:nvPicPr>
        <p:blipFill>
          <a:blip r:embed="rId2">
            <a:alphaModFix/>
          </a:blip>
          <a:stretch>
            <a:fillRect/>
          </a:stretch>
        </p:blipFill>
        <p:spPr>
          <a:xfrm>
            <a:off x="5984052" y="1759688"/>
            <a:ext cx="543204" cy="543202"/>
          </a:xfrm>
          <a:prstGeom prst="rect">
            <a:avLst/>
          </a:prstGeom>
          <a:noFill/>
          <a:ln>
            <a:noFill/>
          </a:ln>
        </p:spPr>
      </p:pic>
      <p:pic>
        <p:nvPicPr>
          <p:cNvPr id="27" name="Google Shape;801;p40">
            <a:extLst>
              <a:ext uri="{FF2B5EF4-FFF2-40B4-BE49-F238E27FC236}">
                <a16:creationId xmlns:a16="http://schemas.microsoft.com/office/drawing/2014/main" id="{79139200-28C1-CF48-BF4B-4B95E9D7ECA5}"/>
              </a:ext>
            </a:extLst>
          </p:cNvPr>
          <p:cNvPicPr preferRelativeResize="0"/>
          <p:nvPr/>
        </p:nvPicPr>
        <p:blipFill>
          <a:blip r:embed="rId3">
            <a:alphaModFix/>
          </a:blip>
          <a:stretch>
            <a:fillRect/>
          </a:stretch>
        </p:blipFill>
        <p:spPr>
          <a:xfrm>
            <a:off x="8644734" y="3825295"/>
            <a:ext cx="795325" cy="795333"/>
          </a:xfrm>
          <a:prstGeom prst="rect">
            <a:avLst/>
          </a:prstGeom>
          <a:noFill/>
          <a:ln>
            <a:noFill/>
          </a:ln>
        </p:spPr>
      </p:pic>
      <p:pic>
        <p:nvPicPr>
          <p:cNvPr id="29" name="Google Shape;793;p40">
            <a:extLst>
              <a:ext uri="{FF2B5EF4-FFF2-40B4-BE49-F238E27FC236}">
                <a16:creationId xmlns:a16="http://schemas.microsoft.com/office/drawing/2014/main" id="{730EC8EB-B506-1F4F-853C-965BE4E55382}"/>
              </a:ext>
            </a:extLst>
          </p:cNvPr>
          <p:cNvPicPr preferRelativeResize="0"/>
          <p:nvPr/>
        </p:nvPicPr>
        <p:blipFill rotWithShape="1">
          <a:blip r:embed="rId4">
            <a:alphaModFix/>
          </a:blip>
          <a:srcRect l="13930" t="13930" r="13930" b="13930"/>
          <a:stretch/>
        </p:blipFill>
        <p:spPr>
          <a:xfrm>
            <a:off x="8630917" y="2938502"/>
            <a:ext cx="822960" cy="822960"/>
          </a:xfrm>
          <a:prstGeom prst="rect">
            <a:avLst/>
          </a:prstGeom>
          <a:noFill/>
          <a:ln>
            <a:noFill/>
          </a:ln>
        </p:spPr>
      </p:pic>
      <p:pic>
        <p:nvPicPr>
          <p:cNvPr id="31" name="Google Shape;713;p36">
            <a:extLst>
              <a:ext uri="{FF2B5EF4-FFF2-40B4-BE49-F238E27FC236}">
                <a16:creationId xmlns:a16="http://schemas.microsoft.com/office/drawing/2014/main" id="{68F54B43-5E94-1F4A-9819-C44ABAE91E91}"/>
              </a:ext>
            </a:extLst>
          </p:cNvPr>
          <p:cNvPicPr preferRelativeResize="0"/>
          <p:nvPr/>
        </p:nvPicPr>
        <p:blipFill rotWithShape="1">
          <a:blip r:embed="rId5">
            <a:alphaModFix/>
            <a:duotone>
              <a:prstClr val="black"/>
              <a:schemeClr val="tx2">
                <a:tint val="45000"/>
                <a:satMod val="400000"/>
              </a:schemeClr>
            </a:duotone>
          </a:blip>
          <a:srcRect/>
          <a:stretch/>
        </p:blipFill>
        <p:spPr>
          <a:xfrm>
            <a:off x="6084757" y="3626895"/>
            <a:ext cx="341793" cy="482969"/>
          </a:xfrm>
          <a:prstGeom prst="rect">
            <a:avLst/>
          </a:prstGeom>
          <a:noFill/>
          <a:ln>
            <a:noFill/>
          </a:ln>
        </p:spPr>
      </p:pic>
      <p:pic>
        <p:nvPicPr>
          <p:cNvPr id="32" name="Google Shape;788;p40">
            <a:extLst>
              <a:ext uri="{FF2B5EF4-FFF2-40B4-BE49-F238E27FC236}">
                <a16:creationId xmlns:a16="http://schemas.microsoft.com/office/drawing/2014/main" id="{4C2CD743-2BDD-834F-BD92-D3D87EEB931B}"/>
              </a:ext>
            </a:extLst>
          </p:cNvPr>
          <p:cNvPicPr preferRelativeResize="0"/>
          <p:nvPr/>
        </p:nvPicPr>
        <p:blipFill>
          <a:blip r:embed="rId6">
            <a:alphaModFix/>
          </a:blip>
          <a:stretch>
            <a:fillRect/>
          </a:stretch>
        </p:blipFill>
        <p:spPr>
          <a:xfrm>
            <a:off x="4415939" y="4573314"/>
            <a:ext cx="593875" cy="593924"/>
          </a:xfrm>
          <a:prstGeom prst="rect">
            <a:avLst/>
          </a:prstGeom>
          <a:noFill/>
          <a:ln>
            <a:noFill/>
          </a:ln>
        </p:spPr>
      </p:pic>
      <p:grpSp>
        <p:nvGrpSpPr>
          <p:cNvPr id="37" name="Group 36">
            <a:extLst>
              <a:ext uri="{FF2B5EF4-FFF2-40B4-BE49-F238E27FC236}">
                <a16:creationId xmlns:a16="http://schemas.microsoft.com/office/drawing/2014/main" id="{0FDFEA70-BDDA-0D4B-9E03-69C7B0FA02E5}"/>
              </a:ext>
            </a:extLst>
          </p:cNvPr>
          <p:cNvGrpSpPr/>
          <p:nvPr/>
        </p:nvGrpSpPr>
        <p:grpSpPr>
          <a:xfrm>
            <a:off x="2914046" y="3692348"/>
            <a:ext cx="575736" cy="418341"/>
            <a:chOff x="10338103" y="14780"/>
            <a:chExt cx="1619925" cy="1177069"/>
          </a:xfrm>
        </p:grpSpPr>
        <p:sp>
          <p:nvSpPr>
            <p:cNvPr id="33" name="Google Shape;646;p32">
              <a:extLst>
                <a:ext uri="{FF2B5EF4-FFF2-40B4-BE49-F238E27FC236}">
                  <a16:creationId xmlns:a16="http://schemas.microsoft.com/office/drawing/2014/main" id="{57FE1483-4153-B548-839D-AB29F45E44BA}"/>
                </a:ext>
              </a:extLst>
            </p:cNvPr>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4" name="Google Shape;647;p32">
              <a:extLst>
                <a:ext uri="{FF2B5EF4-FFF2-40B4-BE49-F238E27FC236}">
                  <a16:creationId xmlns:a16="http://schemas.microsoft.com/office/drawing/2014/main" id="{BEBFCEA9-B14B-8F45-BAA7-238FDB3217C0}"/>
                </a:ext>
              </a:extLst>
            </p:cNvPr>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5" name="Google Shape;648;p32">
              <a:extLst>
                <a:ext uri="{FF2B5EF4-FFF2-40B4-BE49-F238E27FC236}">
                  <a16:creationId xmlns:a16="http://schemas.microsoft.com/office/drawing/2014/main" id="{B2933DCE-AE37-8B4A-B3A6-026ACE8CEC62}"/>
                </a:ext>
              </a:extLst>
            </p:cNvPr>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6" name="Google Shape;649;p32">
              <a:extLst>
                <a:ext uri="{FF2B5EF4-FFF2-40B4-BE49-F238E27FC236}">
                  <a16:creationId xmlns:a16="http://schemas.microsoft.com/office/drawing/2014/main" id="{C5085D96-800D-2F43-8B51-78B6E1C6D4DC}"/>
                </a:ext>
              </a:extLst>
            </p:cNvPr>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60280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r>
              <a:rPr lang="en-US" dirty="0">
                <a:solidFill>
                  <a:srgbClr val="FFFFFF"/>
                </a:solidFill>
              </a:rPr>
              <a:t>Using Data to Test Model</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sp>
        <p:nvSpPr>
          <p:cNvPr id="8" name="Google Shape;690;p75">
            <a:extLst>
              <a:ext uri="{FF2B5EF4-FFF2-40B4-BE49-F238E27FC236}">
                <a16:creationId xmlns:a16="http://schemas.microsoft.com/office/drawing/2014/main" id="{86DD2F95-7A66-9741-B957-6E3DEE9EF5BA}"/>
              </a:ext>
            </a:extLst>
          </p:cNvPr>
          <p:cNvSpPr txBox="1">
            <a:spLocks/>
          </p:cNvSpPr>
          <p:nvPr/>
        </p:nvSpPr>
        <p:spPr>
          <a:xfrm>
            <a:off x="580778" y="1653975"/>
            <a:ext cx="676925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Need a model that performs well on data it hasn’t seen before</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Can split labeled data into test and train sets</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Prevents overfitting</a:t>
            </a:r>
          </a:p>
        </p:txBody>
      </p:sp>
    </p:spTree>
    <p:extLst>
      <p:ext uri="{BB962C8B-B14F-4D97-AF65-F5344CB8AC3E}">
        <p14:creationId xmlns:p14="http://schemas.microsoft.com/office/powerpoint/2010/main" val="2780940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Real World Data</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sp>
        <p:nvSpPr>
          <p:cNvPr id="8" name="Google Shape;690;p75">
            <a:extLst>
              <a:ext uri="{FF2B5EF4-FFF2-40B4-BE49-F238E27FC236}">
                <a16:creationId xmlns:a16="http://schemas.microsoft.com/office/drawing/2014/main" id="{727CE4B5-7A45-5440-8170-0509CFE64D68}"/>
              </a:ext>
            </a:extLst>
          </p:cNvPr>
          <p:cNvSpPr txBox="1">
            <a:spLocks/>
          </p:cNvSpPr>
          <p:nvPr/>
        </p:nvSpPr>
        <p:spPr>
          <a:xfrm>
            <a:off x="580778" y="1653975"/>
            <a:ext cx="609869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Increasing RMSE may not matter in the user experience</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Business metrics and stakeholder impact are vital</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What is the cost/impact of a false positive or false negative or incorrect prediction?</a:t>
            </a:r>
          </a:p>
        </p:txBody>
      </p:sp>
    </p:spTree>
    <p:extLst>
      <p:ext uri="{BB962C8B-B14F-4D97-AF65-F5344CB8AC3E}">
        <p14:creationId xmlns:p14="http://schemas.microsoft.com/office/powerpoint/2010/main" val="1553943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Accuracy</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grpSp>
        <p:nvGrpSpPr>
          <p:cNvPr id="8" name="Group 7">
            <a:extLst>
              <a:ext uri="{FF2B5EF4-FFF2-40B4-BE49-F238E27FC236}">
                <a16:creationId xmlns:a16="http://schemas.microsoft.com/office/drawing/2014/main" id="{D99EE810-B99E-3D49-BFD3-01C5994F9EE1}"/>
              </a:ext>
            </a:extLst>
          </p:cNvPr>
          <p:cNvGrpSpPr/>
          <p:nvPr/>
        </p:nvGrpSpPr>
        <p:grpSpPr>
          <a:xfrm>
            <a:off x="403498" y="1653975"/>
            <a:ext cx="3686634" cy="4784467"/>
            <a:chOff x="203200" y="1517667"/>
            <a:chExt cx="3686634" cy="4784467"/>
          </a:xfrm>
        </p:grpSpPr>
        <p:pic>
          <p:nvPicPr>
            <p:cNvPr id="9" name="Google Shape;921;p110">
              <a:extLst>
                <a:ext uri="{FF2B5EF4-FFF2-40B4-BE49-F238E27FC236}">
                  <a16:creationId xmlns:a16="http://schemas.microsoft.com/office/drawing/2014/main" id="{9E45195A-08CF-EA46-98CD-991F4B3CB162}"/>
                </a:ext>
              </a:extLst>
            </p:cNvPr>
            <p:cNvPicPr preferRelativeResize="0"/>
            <p:nvPr/>
          </p:nvPicPr>
          <p:blipFill>
            <a:blip r:embed="rId4">
              <a:alphaModFix/>
            </a:blip>
            <a:stretch>
              <a:fillRect/>
            </a:stretch>
          </p:blipFill>
          <p:spPr>
            <a:xfrm>
              <a:off x="203200" y="1517667"/>
              <a:ext cx="827267" cy="644767"/>
            </a:xfrm>
            <a:prstGeom prst="rect">
              <a:avLst/>
            </a:prstGeom>
            <a:noFill/>
            <a:ln>
              <a:noFill/>
            </a:ln>
          </p:spPr>
        </p:pic>
        <p:pic>
          <p:nvPicPr>
            <p:cNvPr id="10" name="Google Shape;922;p110">
              <a:extLst>
                <a:ext uri="{FF2B5EF4-FFF2-40B4-BE49-F238E27FC236}">
                  <a16:creationId xmlns:a16="http://schemas.microsoft.com/office/drawing/2014/main" id="{8B6B178B-228E-3346-84CF-9C38965F7F30}"/>
                </a:ext>
              </a:extLst>
            </p:cNvPr>
            <p:cNvPicPr preferRelativeResize="0"/>
            <p:nvPr/>
          </p:nvPicPr>
          <p:blipFill>
            <a:blip r:embed="rId4">
              <a:alphaModFix/>
            </a:blip>
            <a:stretch>
              <a:fillRect/>
            </a:stretch>
          </p:blipFill>
          <p:spPr>
            <a:xfrm>
              <a:off x="1081533" y="1578734"/>
              <a:ext cx="827267" cy="644767"/>
            </a:xfrm>
            <a:prstGeom prst="rect">
              <a:avLst/>
            </a:prstGeom>
            <a:noFill/>
            <a:ln>
              <a:noFill/>
            </a:ln>
          </p:spPr>
        </p:pic>
        <p:pic>
          <p:nvPicPr>
            <p:cNvPr id="11" name="Google Shape;923;p110">
              <a:extLst>
                <a:ext uri="{FF2B5EF4-FFF2-40B4-BE49-F238E27FC236}">
                  <a16:creationId xmlns:a16="http://schemas.microsoft.com/office/drawing/2014/main" id="{054BB74E-B656-CE4F-A700-29216FF758C4}"/>
                </a:ext>
              </a:extLst>
            </p:cNvPr>
            <p:cNvPicPr preferRelativeResize="0"/>
            <p:nvPr/>
          </p:nvPicPr>
          <p:blipFill>
            <a:blip r:embed="rId4">
              <a:alphaModFix/>
            </a:blip>
            <a:stretch>
              <a:fillRect/>
            </a:stretch>
          </p:blipFill>
          <p:spPr>
            <a:xfrm>
              <a:off x="391933" y="2162434"/>
              <a:ext cx="827267" cy="644767"/>
            </a:xfrm>
            <a:prstGeom prst="rect">
              <a:avLst/>
            </a:prstGeom>
            <a:noFill/>
            <a:ln>
              <a:noFill/>
            </a:ln>
          </p:spPr>
        </p:pic>
        <p:pic>
          <p:nvPicPr>
            <p:cNvPr id="12" name="Google Shape;924;p110">
              <a:extLst>
                <a:ext uri="{FF2B5EF4-FFF2-40B4-BE49-F238E27FC236}">
                  <a16:creationId xmlns:a16="http://schemas.microsoft.com/office/drawing/2014/main" id="{6F4E974C-1972-6540-912B-5640CEC961D2}"/>
                </a:ext>
              </a:extLst>
            </p:cNvPr>
            <p:cNvPicPr preferRelativeResize="0"/>
            <p:nvPr/>
          </p:nvPicPr>
          <p:blipFill>
            <a:blip r:embed="rId4">
              <a:alphaModFix/>
            </a:blip>
            <a:stretch>
              <a:fillRect/>
            </a:stretch>
          </p:blipFill>
          <p:spPr>
            <a:xfrm>
              <a:off x="1908800" y="2223501"/>
              <a:ext cx="827267" cy="644767"/>
            </a:xfrm>
            <a:prstGeom prst="rect">
              <a:avLst/>
            </a:prstGeom>
            <a:noFill/>
            <a:ln>
              <a:noFill/>
            </a:ln>
          </p:spPr>
        </p:pic>
        <p:pic>
          <p:nvPicPr>
            <p:cNvPr id="13" name="Google Shape;925;p110">
              <a:extLst>
                <a:ext uri="{FF2B5EF4-FFF2-40B4-BE49-F238E27FC236}">
                  <a16:creationId xmlns:a16="http://schemas.microsoft.com/office/drawing/2014/main" id="{B0FC8279-BC05-4C43-A340-1334EECDB61C}"/>
                </a:ext>
              </a:extLst>
            </p:cNvPr>
            <p:cNvPicPr preferRelativeResize="0"/>
            <p:nvPr/>
          </p:nvPicPr>
          <p:blipFill>
            <a:blip r:embed="rId4">
              <a:alphaModFix/>
            </a:blip>
            <a:stretch>
              <a:fillRect/>
            </a:stretch>
          </p:blipFill>
          <p:spPr>
            <a:xfrm>
              <a:off x="660667" y="2993767"/>
              <a:ext cx="827267" cy="644767"/>
            </a:xfrm>
            <a:prstGeom prst="rect">
              <a:avLst/>
            </a:prstGeom>
            <a:noFill/>
            <a:ln>
              <a:noFill/>
            </a:ln>
          </p:spPr>
        </p:pic>
        <p:pic>
          <p:nvPicPr>
            <p:cNvPr id="14" name="Google Shape;926;p110">
              <a:extLst>
                <a:ext uri="{FF2B5EF4-FFF2-40B4-BE49-F238E27FC236}">
                  <a16:creationId xmlns:a16="http://schemas.microsoft.com/office/drawing/2014/main" id="{E47F6ECA-B98B-6B4D-BEAD-E7F779AD796E}"/>
                </a:ext>
              </a:extLst>
            </p:cNvPr>
            <p:cNvPicPr preferRelativeResize="0"/>
            <p:nvPr/>
          </p:nvPicPr>
          <p:blipFill>
            <a:blip r:embed="rId4">
              <a:alphaModFix/>
            </a:blip>
            <a:stretch>
              <a:fillRect/>
            </a:stretch>
          </p:blipFill>
          <p:spPr>
            <a:xfrm>
              <a:off x="1219200" y="2415234"/>
              <a:ext cx="827267" cy="644767"/>
            </a:xfrm>
            <a:prstGeom prst="rect">
              <a:avLst/>
            </a:prstGeom>
            <a:noFill/>
            <a:ln>
              <a:noFill/>
            </a:ln>
          </p:spPr>
        </p:pic>
        <p:pic>
          <p:nvPicPr>
            <p:cNvPr id="15" name="Google Shape;927;p110">
              <a:extLst>
                <a:ext uri="{FF2B5EF4-FFF2-40B4-BE49-F238E27FC236}">
                  <a16:creationId xmlns:a16="http://schemas.microsoft.com/office/drawing/2014/main" id="{5ECDA76C-266E-AF4E-BF30-7FC25DA13247}"/>
                </a:ext>
              </a:extLst>
            </p:cNvPr>
            <p:cNvPicPr preferRelativeResize="0"/>
            <p:nvPr/>
          </p:nvPicPr>
          <p:blipFill>
            <a:blip r:embed="rId4">
              <a:alphaModFix/>
            </a:blip>
            <a:stretch>
              <a:fillRect/>
            </a:stretch>
          </p:blipFill>
          <p:spPr>
            <a:xfrm>
              <a:off x="1408033" y="3106618"/>
              <a:ext cx="827267" cy="644767"/>
            </a:xfrm>
            <a:prstGeom prst="rect">
              <a:avLst/>
            </a:prstGeom>
            <a:noFill/>
            <a:ln>
              <a:noFill/>
            </a:ln>
          </p:spPr>
        </p:pic>
        <p:pic>
          <p:nvPicPr>
            <p:cNvPr id="16" name="Google Shape;928;p110">
              <a:extLst>
                <a:ext uri="{FF2B5EF4-FFF2-40B4-BE49-F238E27FC236}">
                  <a16:creationId xmlns:a16="http://schemas.microsoft.com/office/drawing/2014/main" id="{7EF952E2-7D6F-524D-8E47-27EE6C051A6D}"/>
                </a:ext>
              </a:extLst>
            </p:cNvPr>
            <p:cNvPicPr preferRelativeResize="0"/>
            <p:nvPr/>
          </p:nvPicPr>
          <p:blipFill>
            <a:blip r:embed="rId4">
              <a:alphaModFix/>
            </a:blip>
            <a:stretch>
              <a:fillRect/>
            </a:stretch>
          </p:blipFill>
          <p:spPr>
            <a:xfrm>
              <a:off x="1850633" y="1578734"/>
              <a:ext cx="827267" cy="644767"/>
            </a:xfrm>
            <a:prstGeom prst="rect">
              <a:avLst/>
            </a:prstGeom>
            <a:noFill/>
            <a:ln>
              <a:noFill/>
            </a:ln>
          </p:spPr>
        </p:pic>
        <p:pic>
          <p:nvPicPr>
            <p:cNvPr id="17" name="Google Shape;929;p110">
              <a:extLst>
                <a:ext uri="{FF2B5EF4-FFF2-40B4-BE49-F238E27FC236}">
                  <a16:creationId xmlns:a16="http://schemas.microsoft.com/office/drawing/2014/main" id="{ECEB3A62-AEC8-1B4E-9627-EB230AE4047B}"/>
                </a:ext>
              </a:extLst>
            </p:cNvPr>
            <p:cNvPicPr preferRelativeResize="0"/>
            <p:nvPr/>
          </p:nvPicPr>
          <p:blipFill>
            <a:blip r:embed="rId4">
              <a:alphaModFix/>
            </a:blip>
            <a:stretch>
              <a:fillRect/>
            </a:stretch>
          </p:blipFill>
          <p:spPr>
            <a:xfrm>
              <a:off x="2235300" y="2993767"/>
              <a:ext cx="827267" cy="644767"/>
            </a:xfrm>
            <a:prstGeom prst="rect">
              <a:avLst/>
            </a:prstGeom>
            <a:noFill/>
            <a:ln>
              <a:noFill/>
            </a:ln>
          </p:spPr>
        </p:pic>
        <p:pic>
          <p:nvPicPr>
            <p:cNvPr id="18" name="Google Shape;930;p110">
              <a:extLst>
                <a:ext uri="{FF2B5EF4-FFF2-40B4-BE49-F238E27FC236}">
                  <a16:creationId xmlns:a16="http://schemas.microsoft.com/office/drawing/2014/main" id="{05436947-5E07-0846-A67E-E1A660FE60C0}"/>
                </a:ext>
              </a:extLst>
            </p:cNvPr>
            <p:cNvPicPr preferRelativeResize="0"/>
            <p:nvPr/>
          </p:nvPicPr>
          <p:blipFill>
            <a:blip r:embed="rId4">
              <a:alphaModFix/>
            </a:blip>
            <a:stretch>
              <a:fillRect/>
            </a:stretch>
          </p:blipFill>
          <p:spPr>
            <a:xfrm>
              <a:off x="571500" y="3825101"/>
              <a:ext cx="827267" cy="644767"/>
            </a:xfrm>
            <a:prstGeom prst="rect">
              <a:avLst/>
            </a:prstGeom>
            <a:noFill/>
            <a:ln>
              <a:noFill/>
            </a:ln>
          </p:spPr>
        </p:pic>
        <p:pic>
          <p:nvPicPr>
            <p:cNvPr id="19" name="Google Shape;931;p110">
              <a:extLst>
                <a:ext uri="{FF2B5EF4-FFF2-40B4-BE49-F238E27FC236}">
                  <a16:creationId xmlns:a16="http://schemas.microsoft.com/office/drawing/2014/main" id="{568534F2-0C1C-2942-874C-AB30F323A3FF}"/>
                </a:ext>
              </a:extLst>
            </p:cNvPr>
            <p:cNvPicPr preferRelativeResize="0"/>
            <p:nvPr/>
          </p:nvPicPr>
          <p:blipFill>
            <a:blip r:embed="rId4">
              <a:alphaModFix/>
            </a:blip>
            <a:stretch>
              <a:fillRect/>
            </a:stretch>
          </p:blipFill>
          <p:spPr>
            <a:xfrm>
              <a:off x="2046467" y="3707601"/>
              <a:ext cx="827267" cy="644767"/>
            </a:xfrm>
            <a:prstGeom prst="rect">
              <a:avLst/>
            </a:prstGeom>
            <a:noFill/>
            <a:ln>
              <a:noFill/>
            </a:ln>
          </p:spPr>
        </p:pic>
        <p:pic>
          <p:nvPicPr>
            <p:cNvPr id="20" name="Google Shape;932;p110">
              <a:extLst>
                <a:ext uri="{FF2B5EF4-FFF2-40B4-BE49-F238E27FC236}">
                  <a16:creationId xmlns:a16="http://schemas.microsoft.com/office/drawing/2014/main" id="{6CE927B1-0AE5-1340-B891-857BE6E15385}"/>
                </a:ext>
              </a:extLst>
            </p:cNvPr>
            <p:cNvPicPr preferRelativeResize="0"/>
            <p:nvPr/>
          </p:nvPicPr>
          <p:blipFill>
            <a:blip r:embed="rId4">
              <a:alphaModFix/>
            </a:blip>
            <a:stretch>
              <a:fillRect/>
            </a:stretch>
          </p:blipFill>
          <p:spPr>
            <a:xfrm>
              <a:off x="2982467" y="3778801"/>
              <a:ext cx="827267" cy="644767"/>
            </a:xfrm>
            <a:prstGeom prst="rect">
              <a:avLst/>
            </a:prstGeom>
            <a:noFill/>
            <a:ln>
              <a:noFill/>
            </a:ln>
          </p:spPr>
        </p:pic>
        <p:pic>
          <p:nvPicPr>
            <p:cNvPr id="21" name="Google Shape;933;p110">
              <a:extLst>
                <a:ext uri="{FF2B5EF4-FFF2-40B4-BE49-F238E27FC236}">
                  <a16:creationId xmlns:a16="http://schemas.microsoft.com/office/drawing/2014/main" id="{FA67F603-2899-7A48-A0CB-362FBA0270D9}"/>
                </a:ext>
              </a:extLst>
            </p:cNvPr>
            <p:cNvPicPr preferRelativeResize="0"/>
            <p:nvPr/>
          </p:nvPicPr>
          <p:blipFill>
            <a:blip r:embed="rId4">
              <a:alphaModFix/>
            </a:blip>
            <a:stretch>
              <a:fillRect/>
            </a:stretch>
          </p:blipFill>
          <p:spPr>
            <a:xfrm>
              <a:off x="1524567" y="4352367"/>
              <a:ext cx="827267" cy="644767"/>
            </a:xfrm>
            <a:prstGeom prst="rect">
              <a:avLst/>
            </a:prstGeom>
            <a:noFill/>
            <a:ln>
              <a:noFill/>
            </a:ln>
          </p:spPr>
        </p:pic>
        <p:pic>
          <p:nvPicPr>
            <p:cNvPr id="22" name="Google Shape;934;p110">
              <a:extLst>
                <a:ext uri="{FF2B5EF4-FFF2-40B4-BE49-F238E27FC236}">
                  <a16:creationId xmlns:a16="http://schemas.microsoft.com/office/drawing/2014/main" id="{FC5F9C87-975B-2546-ACB0-22B760C5FC58}"/>
                </a:ext>
              </a:extLst>
            </p:cNvPr>
            <p:cNvPicPr preferRelativeResize="0"/>
            <p:nvPr/>
          </p:nvPicPr>
          <p:blipFill>
            <a:blip r:embed="rId4">
              <a:alphaModFix/>
            </a:blip>
            <a:stretch>
              <a:fillRect/>
            </a:stretch>
          </p:blipFill>
          <p:spPr>
            <a:xfrm>
              <a:off x="2406567" y="4360634"/>
              <a:ext cx="827267" cy="644767"/>
            </a:xfrm>
            <a:prstGeom prst="rect">
              <a:avLst/>
            </a:prstGeom>
            <a:noFill/>
            <a:ln>
              <a:noFill/>
            </a:ln>
          </p:spPr>
        </p:pic>
        <p:pic>
          <p:nvPicPr>
            <p:cNvPr id="23" name="Google Shape;935;p110">
              <a:extLst>
                <a:ext uri="{FF2B5EF4-FFF2-40B4-BE49-F238E27FC236}">
                  <a16:creationId xmlns:a16="http://schemas.microsoft.com/office/drawing/2014/main" id="{4C1DAB40-F91B-7048-AC7F-9F81AE97063F}"/>
                </a:ext>
              </a:extLst>
            </p:cNvPr>
            <p:cNvPicPr preferRelativeResize="0"/>
            <p:nvPr/>
          </p:nvPicPr>
          <p:blipFill rotWithShape="1">
            <a:blip r:embed="rId5">
              <a:alphaModFix/>
            </a:blip>
            <a:srcRect l="18420" t="15679" b="5049"/>
            <a:stretch/>
          </p:blipFill>
          <p:spPr>
            <a:xfrm>
              <a:off x="1461984" y="3875884"/>
              <a:ext cx="521253" cy="489067"/>
            </a:xfrm>
            <a:prstGeom prst="rect">
              <a:avLst/>
            </a:prstGeom>
            <a:noFill/>
            <a:ln>
              <a:noFill/>
            </a:ln>
          </p:spPr>
        </p:pic>
        <p:pic>
          <p:nvPicPr>
            <p:cNvPr id="24" name="Google Shape;936;p110">
              <a:extLst>
                <a:ext uri="{FF2B5EF4-FFF2-40B4-BE49-F238E27FC236}">
                  <a16:creationId xmlns:a16="http://schemas.microsoft.com/office/drawing/2014/main" id="{89ACA8B1-E429-C345-9A56-04E6068F3175}"/>
                </a:ext>
              </a:extLst>
            </p:cNvPr>
            <p:cNvPicPr preferRelativeResize="0"/>
            <p:nvPr/>
          </p:nvPicPr>
          <p:blipFill>
            <a:blip r:embed="rId4">
              <a:alphaModFix/>
            </a:blip>
            <a:stretch>
              <a:fillRect/>
            </a:stretch>
          </p:blipFill>
          <p:spPr>
            <a:xfrm>
              <a:off x="856800" y="4552001"/>
              <a:ext cx="827267" cy="644767"/>
            </a:xfrm>
            <a:prstGeom prst="rect">
              <a:avLst/>
            </a:prstGeom>
            <a:noFill/>
            <a:ln>
              <a:noFill/>
            </a:ln>
          </p:spPr>
        </p:pic>
        <p:pic>
          <p:nvPicPr>
            <p:cNvPr id="25" name="Google Shape;937;p110">
              <a:extLst>
                <a:ext uri="{FF2B5EF4-FFF2-40B4-BE49-F238E27FC236}">
                  <a16:creationId xmlns:a16="http://schemas.microsoft.com/office/drawing/2014/main" id="{8469D512-8347-374E-BC85-922F47DF5788}"/>
                </a:ext>
              </a:extLst>
            </p:cNvPr>
            <p:cNvPicPr preferRelativeResize="0"/>
            <p:nvPr/>
          </p:nvPicPr>
          <p:blipFill>
            <a:blip r:embed="rId4">
              <a:alphaModFix/>
            </a:blip>
            <a:stretch>
              <a:fillRect/>
            </a:stretch>
          </p:blipFill>
          <p:spPr>
            <a:xfrm>
              <a:off x="1308984" y="5234967"/>
              <a:ext cx="827267" cy="644767"/>
            </a:xfrm>
            <a:prstGeom prst="rect">
              <a:avLst/>
            </a:prstGeom>
            <a:noFill/>
            <a:ln>
              <a:noFill/>
            </a:ln>
          </p:spPr>
        </p:pic>
        <p:pic>
          <p:nvPicPr>
            <p:cNvPr id="26" name="Google Shape;938;p110">
              <a:extLst>
                <a:ext uri="{FF2B5EF4-FFF2-40B4-BE49-F238E27FC236}">
                  <a16:creationId xmlns:a16="http://schemas.microsoft.com/office/drawing/2014/main" id="{B74531B3-1816-844F-B428-754D2DEFC215}"/>
                </a:ext>
              </a:extLst>
            </p:cNvPr>
            <p:cNvPicPr preferRelativeResize="0"/>
            <p:nvPr/>
          </p:nvPicPr>
          <p:blipFill>
            <a:blip r:embed="rId4">
              <a:alphaModFix/>
            </a:blip>
            <a:stretch>
              <a:fillRect/>
            </a:stretch>
          </p:blipFill>
          <p:spPr>
            <a:xfrm>
              <a:off x="2046467" y="4997134"/>
              <a:ext cx="827267" cy="644767"/>
            </a:xfrm>
            <a:prstGeom prst="rect">
              <a:avLst/>
            </a:prstGeom>
            <a:noFill/>
            <a:ln>
              <a:noFill/>
            </a:ln>
          </p:spPr>
        </p:pic>
        <p:pic>
          <p:nvPicPr>
            <p:cNvPr id="27" name="Google Shape;939;p110">
              <a:extLst>
                <a:ext uri="{FF2B5EF4-FFF2-40B4-BE49-F238E27FC236}">
                  <a16:creationId xmlns:a16="http://schemas.microsoft.com/office/drawing/2014/main" id="{5303A4EB-51D1-0549-BD0D-834BAED0F663}"/>
                </a:ext>
              </a:extLst>
            </p:cNvPr>
            <p:cNvPicPr preferRelativeResize="0"/>
            <p:nvPr/>
          </p:nvPicPr>
          <p:blipFill>
            <a:blip r:embed="rId4">
              <a:alphaModFix/>
            </a:blip>
            <a:stretch>
              <a:fillRect/>
            </a:stretch>
          </p:blipFill>
          <p:spPr>
            <a:xfrm>
              <a:off x="2982467" y="4997134"/>
              <a:ext cx="827267" cy="644767"/>
            </a:xfrm>
            <a:prstGeom prst="rect">
              <a:avLst/>
            </a:prstGeom>
            <a:noFill/>
            <a:ln>
              <a:noFill/>
            </a:ln>
          </p:spPr>
        </p:pic>
        <p:pic>
          <p:nvPicPr>
            <p:cNvPr id="28" name="Google Shape;940;p110">
              <a:extLst>
                <a:ext uri="{FF2B5EF4-FFF2-40B4-BE49-F238E27FC236}">
                  <a16:creationId xmlns:a16="http://schemas.microsoft.com/office/drawing/2014/main" id="{55D7909A-4B73-8144-9440-9F1C8B1BF654}"/>
                </a:ext>
              </a:extLst>
            </p:cNvPr>
            <p:cNvPicPr preferRelativeResize="0"/>
            <p:nvPr/>
          </p:nvPicPr>
          <p:blipFill>
            <a:blip r:embed="rId4">
              <a:alphaModFix/>
            </a:blip>
            <a:stretch>
              <a:fillRect/>
            </a:stretch>
          </p:blipFill>
          <p:spPr>
            <a:xfrm>
              <a:off x="2736067" y="2349001"/>
              <a:ext cx="827267" cy="644767"/>
            </a:xfrm>
            <a:prstGeom prst="rect">
              <a:avLst/>
            </a:prstGeom>
            <a:noFill/>
            <a:ln>
              <a:noFill/>
            </a:ln>
          </p:spPr>
        </p:pic>
        <p:pic>
          <p:nvPicPr>
            <p:cNvPr id="29" name="Google Shape;941;p110">
              <a:extLst>
                <a:ext uri="{FF2B5EF4-FFF2-40B4-BE49-F238E27FC236}">
                  <a16:creationId xmlns:a16="http://schemas.microsoft.com/office/drawing/2014/main" id="{A2547B2E-0DF6-B64B-BD65-483D6196FB5C}"/>
                </a:ext>
              </a:extLst>
            </p:cNvPr>
            <p:cNvPicPr preferRelativeResize="0"/>
            <p:nvPr/>
          </p:nvPicPr>
          <p:blipFill>
            <a:blip r:embed="rId4">
              <a:alphaModFix/>
            </a:blip>
            <a:stretch>
              <a:fillRect/>
            </a:stretch>
          </p:blipFill>
          <p:spPr>
            <a:xfrm>
              <a:off x="3062567" y="3063901"/>
              <a:ext cx="827267" cy="644767"/>
            </a:xfrm>
            <a:prstGeom prst="rect">
              <a:avLst/>
            </a:prstGeom>
            <a:noFill/>
            <a:ln>
              <a:noFill/>
            </a:ln>
          </p:spPr>
        </p:pic>
        <p:pic>
          <p:nvPicPr>
            <p:cNvPr id="30" name="Google Shape;942;p110">
              <a:extLst>
                <a:ext uri="{FF2B5EF4-FFF2-40B4-BE49-F238E27FC236}">
                  <a16:creationId xmlns:a16="http://schemas.microsoft.com/office/drawing/2014/main" id="{55552E2C-C6C1-0440-8DDE-B2CE3EE00C23}"/>
                </a:ext>
              </a:extLst>
            </p:cNvPr>
            <p:cNvPicPr preferRelativeResize="0"/>
            <p:nvPr/>
          </p:nvPicPr>
          <p:blipFill>
            <a:blip r:embed="rId4">
              <a:alphaModFix/>
            </a:blip>
            <a:stretch>
              <a:fillRect/>
            </a:stretch>
          </p:blipFill>
          <p:spPr>
            <a:xfrm>
              <a:off x="2549767" y="5657367"/>
              <a:ext cx="827267" cy="644767"/>
            </a:xfrm>
            <a:prstGeom prst="rect">
              <a:avLst/>
            </a:prstGeom>
            <a:noFill/>
            <a:ln>
              <a:noFill/>
            </a:ln>
          </p:spPr>
        </p:pic>
      </p:grpSp>
      <p:sp>
        <p:nvSpPr>
          <p:cNvPr id="31" name="Google Shape;690;p75">
            <a:extLst>
              <a:ext uri="{FF2B5EF4-FFF2-40B4-BE49-F238E27FC236}">
                <a16:creationId xmlns:a16="http://schemas.microsoft.com/office/drawing/2014/main" id="{F32D23E3-8F6A-374C-B2C6-9FF6F78F129D}"/>
              </a:ext>
            </a:extLst>
          </p:cNvPr>
          <p:cNvSpPr txBox="1">
            <a:spLocks/>
          </p:cNvSpPr>
          <p:nvPr/>
        </p:nvSpPr>
        <p:spPr>
          <a:xfrm>
            <a:off x="4584023" y="2328576"/>
            <a:ext cx="609869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Out of 100 patients, 99 will be disease free</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My model has an accuracy of 99% - this is good right??</a:t>
            </a:r>
          </a:p>
          <a:p>
            <a:pPr marL="251458" indent="-251458">
              <a:lnSpc>
                <a:spcPct val="100000"/>
              </a:lnSpc>
              <a:spcBef>
                <a:spcPts val="1800"/>
              </a:spcBef>
              <a:buClr>
                <a:schemeClr val="bg2"/>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dk2"/>
                </a:solidFill>
              </a:rPr>
              <a:t>This means that the model predicts every patients as disease free, therefore not useful at all</a:t>
            </a:r>
          </a:p>
        </p:txBody>
      </p:sp>
    </p:spTree>
    <p:extLst>
      <p:ext uri="{BB962C8B-B14F-4D97-AF65-F5344CB8AC3E}">
        <p14:creationId xmlns:p14="http://schemas.microsoft.com/office/powerpoint/2010/main" val="762971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Confusion Matrix</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graphicFrame>
        <p:nvGraphicFramePr>
          <p:cNvPr id="8" name="Google Shape;950;p111">
            <a:extLst>
              <a:ext uri="{FF2B5EF4-FFF2-40B4-BE49-F238E27FC236}">
                <a16:creationId xmlns:a16="http://schemas.microsoft.com/office/drawing/2014/main" id="{D21FD3B7-FF27-6B43-B965-E105A0E0D91D}"/>
              </a:ext>
            </a:extLst>
          </p:cNvPr>
          <p:cNvGraphicFramePr/>
          <p:nvPr>
            <p:extLst>
              <p:ext uri="{D42A27DB-BD31-4B8C-83A1-F6EECF244321}">
                <p14:modId xmlns:p14="http://schemas.microsoft.com/office/powerpoint/2010/main" val="3719071127"/>
              </p:ext>
            </p:extLst>
          </p:nvPr>
        </p:nvGraphicFramePr>
        <p:xfrm>
          <a:off x="1693050" y="2576873"/>
          <a:ext cx="8805900" cy="2977732"/>
        </p:xfrm>
        <a:graphic>
          <a:graphicData uri="http://schemas.openxmlformats.org/drawingml/2006/table">
            <a:tbl>
              <a:tblPr>
                <a:noFill/>
              </a:tblPr>
              <a:tblGrid>
                <a:gridCol w="1840833">
                  <a:extLst>
                    <a:ext uri="{9D8B030D-6E8A-4147-A177-3AD203B41FA5}">
                      <a16:colId xmlns:a16="http://schemas.microsoft.com/office/drawing/2014/main" val="20000"/>
                    </a:ext>
                  </a:extLst>
                </a:gridCol>
                <a:gridCol w="1472133">
                  <a:extLst>
                    <a:ext uri="{9D8B030D-6E8A-4147-A177-3AD203B41FA5}">
                      <a16:colId xmlns:a16="http://schemas.microsoft.com/office/drawing/2014/main" val="20001"/>
                    </a:ext>
                  </a:extLst>
                </a:gridCol>
                <a:gridCol w="2746467">
                  <a:extLst>
                    <a:ext uri="{9D8B030D-6E8A-4147-A177-3AD203B41FA5}">
                      <a16:colId xmlns:a16="http://schemas.microsoft.com/office/drawing/2014/main" val="20002"/>
                    </a:ext>
                  </a:extLst>
                </a:gridCol>
                <a:gridCol w="2746467">
                  <a:extLst>
                    <a:ext uri="{9D8B030D-6E8A-4147-A177-3AD203B41FA5}">
                      <a16:colId xmlns:a16="http://schemas.microsoft.com/office/drawing/2014/main" val="20003"/>
                    </a:ext>
                  </a:extLst>
                </a:gridCol>
              </a:tblGrid>
              <a:tr h="744433">
                <a:tc rowSpan="2" gridSpan="2">
                  <a:txBody>
                    <a:bodyPr/>
                    <a:lstStyle/>
                    <a:p>
                      <a:pPr marL="0" lvl="0" indent="0" algn="ctr" rtl="0">
                        <a:spcBef>
                          <a:spcPts val="0"/>
                        </a:spcBef>
                        <a:spcAft>
                          <a:spcPts val="0"/>
                        </a:spcAft>
                        <a:buNone/>
                      </a:pP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rowSpan="2" hMerge="1">
                  <a:txBody>
                    <a:bodyPr/>
                    <a:lstStyle/>
                    <a:p>
                      <a:endParaRPr lang="en-US"/>
                    </a:p>
                  </a:txBody>
                  <a:tcPr/>
                </a:tc>
                <a:tc gridSpan="2">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Actual 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0"/>
                  </a:ext>
                </a:extLst>
              </a:tr>
              <a:tr h="744433">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44433">
                <a:tc rowSpan="2">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Predicted </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True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False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extLst>
                  <a:ext uri="{0D108BD9-81ED-4DB2-BD59-A6C34878D82A}">
                    <a16:rowId xmlns:a16="http://schemas.microsoft.com/office/drawing/2014/main" val="10002"/>
                  </a:ext>
                </a:extLst>
              </a:tr>
              <a:tr h="744433">
                <a:tc vMerge="1">
                  <a:txBody>
                    <a:bodyPr/>
                    <a:lstStyle/>
                    <a:p>
                      <a:endParaRPr lang="en-US"/>
                    </a:p>
                  </a:txBody>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False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True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16576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8" y="186875"/>
            <a:ext cx="6002901"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Confusion Matrix: Email Spam</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graphicFrame>
        <p:nvGraphicFramePr>
          <p:cNvPr id="8" name="Google Shape;950;p111">
            <a:extLst>
              <a:ext uri="{FF2B5EF4-FFF2-40B4-BE49-F238E27FC236}">
                <a16:creationId xmlns:a16="http://schemas.microsoft.com/office/drawing/2014/main" id="{2E28C3F6-33E2-6247-8C45-EDC5EAA29C4D}"/>
              </a:ext>
            </a:extLst>
          </p:cNvPr>
          <p:cNvGraphicFramePr/>
          <p:nvPr>
            <p:extLst>
              <p:ext uri="{D42A27DB-BD31-4B8C-83A1-F6EECF244321}">
                <p14:modId xmlns:p14="http://schemas.microsoft.com/office/powerpoint/2010/main" val="3093720594"/>
              </p:ext>
            </p:extLst>
          </p:nvPr>
        </p:nvGraphicFramePr>
        <p:xfrm>
          <a:off x="1693050" y="2576873"/>
          <a:ext cx="8805900" cy="3134706"/>
        </p:xfrm>
        <a:graphic>
          <a:graphicData uri="http://schemas.openxmlformats.org/drawingml/2006/table">
            <a:tbl>
              <a:tblPr>
                <a:noFill/>
              </a:tblPr>
              <a:tblGrid>
                <a:gridCol w="1840833">
                  <a:extLst>
                    <a:ext uri="{9D8B030D-6E8A-4147-A177-3AD203B41FA5}">
                      <a16:colId xmlns:a16="http://schemas.microsoft.com/office/drawing/2014/main" val="20000"/>
                    </a:ext>
                  </a:extLst>
                </a:gridCol>
                <a:gridCol w="1472133">
                  <a:extLst>
                    <a:ext uri="{9D8B030D-6E8A-4147-A177-3AD203B41FA5}">
                      <a16:colId xmlns:a16="http://schemas.microsoft.com/office/drawing/2014/main" val="20001"/>
                    </a:ext>
                  </a:extLst>
                </a:gridCol>
                <a:gridCol w="2746467">
                  <a:extLst>
                    <a:ext uri="{9D8B030D-6E8A-4147-A177-3AD203B41FA5}">
                      <a16:colId xmlns:a16="http://schemas.microsoft.com/office/drawing/2014/main" val="20002"/>
                    </a:ext>
                  </a:extLst>
                </a:gridCol>
                <a:gridCol w="2746467">
                  <a:extLst>
                    <a:ext uri="{9D8B030D-6E8A-4147-A177-3AD203B41FA5}">
                      <a16:colId xmlns:a16="http://schemas.microsoft.com/office/drawing/2014/main" val="20003"/>
                    </a:ext>
                  </a:extLst>
                </a:gridCol>
              </a:tblGrid>
              <a:tr h="744433">
                <a:tc rowSpan="2" gridSpan="2">
                  <a:txBody>
                    <a:bodyPr/>
                    <a:lstStyle/>
                    <a:p>
                      <a:pPr marL="0" lvl="0" indent="0" algn="ctr" rtl="0">
                        <a:spcBef>
                          <a:spcPts val="0"/>
                        </a:spcBef>
                        <a:spcAft>
                          <a:spcPts val="0"/>
                        </a:spcAft>
                        <a:buNone/>
                      </a:pP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rowSpan="2" hMerge="1">
                  <a:txBody>
                    <a:bodyPr/>
                    <a:lstStyle/>
                    <a:p>
                      <a:endParaRPr lang="en-US"/>
                    </a:p>
                  </a:txBody>
                  <a:tcPr/>
                </a:tc>
                <a:tc gridSpan="2">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Actual 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0"/>
                  </a:ext>
                </a:extLst>
              </a:tr>
              <a:tr h="744433">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Spam</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Regular Email</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44433">
                <a:tc rowSpan="2">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Predicted </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Spam</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Moved spam</a:t>
                      </a:r>
                    </a:p>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(True Positive)</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c>
                  <a:txBody>
                    <a:bodyPr/>
                    <a:lstStyle/>
                    <a:p>
                      <a:pPr marL="0" lvl="0" indent="0" algn="ctr" rtl="0">
                        <a:spcBef>
                          <a:spcPts val="0"/>
                        </a:spcBef>
                        <a:spcAft>
                          <a:spcPts val="0"/>
                        </a:spcAft>
                        <a:buNone/>
                      </a:pPr>
                      <a:r>
                        <a:rPr lang="en" sz="1900" b="0" i="0" dirty="0">
                          <a:solidFill>
                            <a:schemeClr val="tx1"/>
                          </a:solidFill>
                          <a:latin typeface="Lato" panose="020F0502020204030203" pitchFamily="34" charset="0"/>
                          <a:ea typeface="Lato" panose="020F0502020204030203" pitchFamily="34" charset="0"/>
                          <a:cs typeface="Lato" panose="020F0502020204030203" pitchFamily="34" charset="0"/>
                        </a:rPr>
                        <a:t>Moved regular email</a:t>
                      </a:r>
                    </a:p>
                    <a:p>
                      <a:pPr marL="0" lvl="0" indent="0" algn="ctr" rtl="0">
                        <a:spcBef>
                          <a:spcPts val="0"/>
                        </a:spcBef>
                        <a:spcAft>
                          <a:spcPts val="0"/>
                        </a:spcAft>
                        <a:buNone/>
                      </a:pPr>
                      <a:r>
                        <a:rPr lang="en" sz="1900" b="0" i="0" dirty="0">
                          <a:solidFill>
                            <a:schemeClr val="tx1"/>
                          </a:solidFill>
                          <a:latin typeface="Lato" panose="020F0502020204030203" pitchFamily="34" charset="0"/>
                          <a:ea typeface="Lato" panose="020F0502020204030203" pitchFamily="34" charset="0"/>
                          <a:cs typeface="Lato" panose="020F0502020204030203" pitchFamily="34" charset="0"/>
                        </a:rPr>
                        <a:t>(False Positive)</a:t>
                      </a:r>
                      <a:endParaRPr sz="1900" b="0" i="0" dirty="0">
                        <a:solidFill>
                          <a:schemeClr val="tx1"/>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000"/>
                    </a:solidFill>
                  </a:tcPr>
                </a:tc>
                <a:extLst>
                  <a:ext uri="{0D108BD9-81ED-4DB2-BD59-A6C34878D82A}">
                    <a16:rowId xmlns:a16="http://schemas.microsoft.com/office/drawing/2014/main" val="10002"/>
                  </a:ext>
                </a:extLst>
              </a:tr>
              <a:tr h="744433">
                <a:tc vMerge="1">
                  <a:txBody>
                    <a:bodyPr/>
                    <a:lstStyle/>
                    <a:p>
                      <a:endParaRPr lang="en-US"/>
                    </a:p>
                  </a:txBody>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Regular Email</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Left spam</a:t>
                      </a:r>
                    </a:p>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(False Negative)</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Left regular email</a:t>
                      </a:r>
                    </a:p>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(True Negative)</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1136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Precision</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graphicFrame>
        <p:nvGraphicFramePr>
          <p:cNvPr id="8" name="Google Shape;950;p111">
            <a:extLst>
              <a:ext uri="{FF2B5EF4-FFF2-40B4-BE49-F238E27FC236}">
                <a16:creationId xmlns:a16="http://schemas.microsoft.com/office/drawing/2014/main" id="{D21FD3B7-FF27-6B43-B965-E105A0E0D91D}"/>
              </a:ext>
            </a:extLst>
          </p:cNvPr>
          <p:cNvGraphicFramePr/>
          <p:nvPr>
            <p:extLst>
              <p:ext uri="{D42A27DB-BD31-4B8C-83A1-F6EECF244321}">
                <p14:modId xmlns:p14="http://schemas.microsoft.com/office/powerpoint/2010/main" val="2808790042"/>
              </p:ext>
            </p:extLst>
          </p:nvPr>
        </p:nvGraphicFramePr>
        <p:xfrm>
          <a:off x="1693050" y="3334522"/>
          <a:ext cx="8805900" cy="2977732"/>
        </p:xfrm>
        <a:graphic>
          <a:graphicData uri="http://schemas.openxmlformats.org/drawingml/2006/table">
            <a:tbl>
              <a:tblPr>
                <a:noFill/>
              </a:tblPr>
              <a:tblGrid>
                <a:gridCol w="1840833">
                  <a:extLst>
                    <a:ext uri="{9D8B030D-6E8A-4147-A177-3AD203B41FA5}">
                      <a16:colId xmlns:a16="http://schemas.microsoft.com/office/drawing/2014/main" val="20000"/>
                    </a:ext>
                  </a:extLst>
                </a:gridCol>
                <a:gridCol w="1472133">
                  <a:extLst>
                    <a:ext uri="{9D8B030D-6E8A-4147-A177-3AD203B41FA5}">
                      <a16:colId xmlns:a16="http://schemas.microsoft.com/office/drawing/2014/main" val="20001"/>
                    </a:ext>
                  </a:extLst>
                </a:gridCol>
                <a:gridCol w="2746467">
                  <a:extLst>
                    <a:ext uri="{9D8B030D-6E8A-4147-A177-3AD203B41FA5}">
                      <a16:colId xmlns:a16="http://schemas.microsoft.com/office/drawing/2014/main" val="20002"/>
                    </a:ext>
                  </a:extLst>
                </a:gridCol>
                <a:gridCol w="2746467">
                  <a:extLst>
                    <a:ext uri="{9D8B030D-6E8A-4147-A177-3AD203B41FA5}">
                      <a16:colId xmlns:a16="http://schemas.microsoft.com/office/drawing/2014/main" val="20003"/>
                    </a:ext>
                  </a:extLst>
                </a:gridCol>
              </a:tblGrid>
              <a:tr h="744433">
                <a:tc rowSpan="2" gridSpan="2">
                  <a:txBody>
                    <a:bodyPr/>
                    <a:lstStyle/>
                    <a:p>
                      <a:pPr marL="0" lvl="0" indent="0" algn="ctr" rtl="0">
                        <a:spcBef>
                          <a:spcPts val="0"/>
                        </a:spcBef>
                        <a:spcAft>
                          <a:spcPts val="0"/>
                        </a:spcAft>
                        <a:buNone/>
                      </a:pP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rowSpan="2" hMerge="1">
                  <a:txBody>
                    <a:bodyPr/>
                    <a:lstStyle/>
                    <a:p>
                      <a:endParaRPr lang="en-US"/>
                    </a:p>
                  </a:txBody>
                  <a:tcPr/>
                </a:tc>
                <a:tc gridSpan="2">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Actual 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0"/>
                  </a:ext>
                </a:extLst>
              </a:tr>
              <a:tr h="744433">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44433">
                <a:tc rowSpan="2">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Predicted </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True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False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extLst>
                  <a:ext uri="{0D108BD9-81ED-4DB2-BD59-A6C34878D82A}">
                    <a16:rowId xmlns:a16="http://schemas.microsoft.com/office/drawing/2014/main" val="10002"/>
                  </a:ext>
                </a:extLst>
              </a:tr>
              <a:tr h="744433">
                <a:tc vMerge="1">
                  <a:txBody>
                    <a:bodyPr/>
                    <a:lstStyle/>
                    <a:p>
                      <a:endParaRPr lang="en-US"/>
                    </a:p>
                  </a:txBody>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False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True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extLst>
                  <a:ext uri="{0D108BD9-81ED-4DB2-BD59-A6C34878D82A}">
                    <a16:rowId xmlns:a16="http://schemas.microsoft.com/office/drawing/2014/main" val="10003"/>
                  </a:ext>
                </a:extLst>
              </a:tr>
            </a:tbl>
          </a:graphicData>
        </a:graphic>
      </p:graphicFrame>
      <p:sp>
        <p:nvSpPr>
          <p:cNvPr id="9" name="Google Shape;690;p75">
            <a:extLst>
              <a:ext uri="{FF2B5EF4-FFF2-40B4-BE49-F238E27FC236}">
                <a16:creationId xmlns:a16="http://schemas.microsoft.com/office/drawing/2014/main" id="{10F5C564-6063-1B44-93B5-5B90E0D6AEB6}"/>
              </a:ext>
            </a:extLst>
          </p:cNvPr>
          <p:cNvSpPr txBox="1">
            <a:spLocks/>
          </p:cNvSpPr>
          <p:nvPr/>
        </p:nvSpPr>
        <p:spPr>
          <a:xfrm>
            <a:off x="580778" y="1653975"/>
            <a:ext cx="8371633"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buClr>
                <a:schemeClr val="bg2"/>
              </a:buClr>
              <a:buSzPct val="100000"/>
              <a:buNone/>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Correctly identify only the relevant (positive) samples</a:t>
            </a:r>
          </a:p>
        </p:txBody>
      </p:sp>
      <p:sp>
        <p:nvSpPr>
          <p:cNvPr id="10" name="Google Shape;1225;p136">
            <a:extLst>
              <a:ext uri="{FF2B5EF4-FFF2-40B4-BE49-F238E27FC236}">
                <a16:creationId xmlns:a16="http://schemas.microsoft.com/office/drawing/2014/main" id="{EE563BE1-CC1B-8248-A712-158A723C6379}"/>
              </a:ext>
            </a:extLst>
          </p:cNvPr>
          <p:cNvSpPr txBox="1">
            <a:spLocks/>
          </p:cNvSpPr>
          <p:nvPr/>
        </p:nvSpPr>
        <p:spPr>
          <a:xfrm>
            <a:off x="1719176" y="2252333"/>
            <a:ext cx="5409200" cy="9704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lnSpc>
                <a:spcPct val="100000"/>
              </a:lnSpc>
              <a:spcBef>
                <a:spcPts val="0"/>
              </a:spcBef>
              <a:buFont typeface="Arial"/>
              <a:buNone/>
            </a:pPr>
            <a:r>
              <a:rPr lang="en-US" sz="2400" dirty="0">
                <a:solidFill>
                  <a:schemeClr val="bg2"/>
                </a:solidFill>
                <a:highlight>
                  <a:srgbClr val="FFFFFF"/>
                </a:highlight>
              </a:rPr>
              <a:t>True Positives</a:t>
            </a:r>
          </a:p>
          <a:p>
            <a:pPr marL="0" indent="0" algn="ctr">
              <a:lnSpc>
                <a:spcPct val="100000"/>
              </a:lnSpc>
              <a:spcBef>
                <a:spcPts val="0"/>
              </a:spcBef>
              <a:buFont typeface="Arial"/>
              <a:buNone/>
            </a:pPr>
            <a:r>
              <a:rPr lang="en-US" sz="2400" dirty="0">
                <a:solidFill>
                  <a:schemeClr val="bg2"/>
                </a:solidFill>
                <a:highlight>
                  <a:srgbClr val="FFFFFF"/>
                </a:highlight>
              </a:rPr>
              <a:t>True Positives + False Positives</a:t>
            </a:r>
          </a:p>
          <a:p>
            <a:pPr marL="0" indent="0">
              <a:lnSpc>
                <a:spcPct val="100000"/>
              </a:lnSpc>
              <a:spcBef>
                <a:spcPts val="0"/>
              </a:spcBef>
              <a:buFont typeface="Arial"/>
              <a:buNone/>
            </a:pPr>
            <a:endParaRPr lang="en-US" dirty="0"/>
          </a:p>
        </p:txBody>
      </p:sp>
      <p:cxnSp>
        <p:nvCxnSpPr>
          <p:cNvPr id="11" name="Google Shape;1226;p136">
            <a:extLst>
              <a:ext uri="{FF2B5EF4-FFF2-40B4-BE49-F238E27FC236}">
                <a16:creationId xmlns:a16="http://schemas.microsoft.com/office/drawing/2014/main" id="{79E6CE6B-037A-8F49-BA4F-3F9BC6509B6E}"/>
              </a:ext>
            </a:extLst>
          </p:cNvPr>
          <p:cNvCxnSpPr>
            <a:cxnSpLocks/>
          </p:cNvCxnSpPr>
          <p:nvPr/>
        </p:nvCxnSpPr>
        <p:spPr>
          <a:xfrm>
            <a:off x="2285176" y="2668636"/>
            <a:ext cx="4246253" cy="0"/>
          </a:xfrm>
          <a:prstGeom prst="straightConnector1">
            <a:avLst/>
          </a:prstGeom>
          <a:noFill/>
          <a:ln w="9525" cap="flat" cmpd="sng">
            <a:solidFill>
              <a:schemeClr val="bg2"/>
            </a:solidFill>
            <a:prstDash val="solid"/>
            <a:round/>
            <a:headEnd type="none" w="med" len="med"/>
            <a:tailEnd type="none" w="med" len="med"/>
          </a:ln>
        </p:spPr>
      </p:cxnSp>
      <p:sp>
        <p:nvSpPr>
          <p:cNvPr id="12" name="Google Shape;1227;p136">
            <a:extLst>
              <a:ext uri="{FF2B5EF4-FFF2-40B4-BE49-F238E27FC236}">
                <a16:creationId xmlns:a16="http://schemas.microsoft.com/office/drawing/2014/main" id="{9125120D-22AE-934C-B651-1C050CB4AB34}"/>
              </a:ext>
            </a:extLst>
          </p:cNvPr>
          <p:cNvSpPr txBox="1"/>
          <p:nvPr/>
        </p:nvSpPr>
        <p:spPr>
          <a:xfrm>
            <a:off x="548231" y="2341436"/>
            <a:ext cx="2049211" cy="654400"/>
          </a:xfrm>
          <a:prstGeom prst="rect">
            <a:avLst/>
          </a:prstGeom>
          <a:noFill/>
          <a:ln>
            <a:noFill/>
          </a:ln>
        </p:spPr>
        <p:txBody>
          <a:bodyPr spcFirstLastPara="1" wrap="square" lIns="121900" tIns="121900" rIns="121900" bIns="121900" anchor="t" anchorCtr="0">
            <a:noAutofit/>
          </a:bodyPr>
          <a:lstStyle/>
          <a:p>
            <a:r>
              <a:rPr lang="en" sz="2400" dirty="0">
                <a:solidFill>
                  <a:schemeClr val="bg2"/>
                </a:solidFill>
                <a:highlight>
                  <a:srgbClr val="FFFFFF"/>
                </a:highlight>
                <a:latin typeface="Lato"/>
                <a:ea typeface="Lato"/>
                <a:cs typeface="Lato"/>
                <a:sym typeface="Lato"/>
              </a:rPr>
              <a:t>Precision =</a:t>
            </a:r>
            <a:endParaRPr sz="2400" dirty="0">
              <a:solidFill>
                <a:schemeClr val="bg2"/>
              </a:solidFill>
            </a:endParaRPr>
          </a:p>
        </p:txBody>
      </p:sp>
      <p:sp>
        <p:nvSpPr>
          <p:cNvPr id="3" name="Rectangle 2">
            <a:extLst>
              <a:ext uri="{FF2B5EF4-FFF2-40B4-BE49-F238E27FC236}">
                <a16:creationId xmlns:a16="http://schemas.microsoft.com/office/drawing/2014/main" id="{59770740-1175-784C-B129-FD86F4C010BF}"/>
              </a:ext>
            </a:extLst>
          </p:cNvPr>
          <p:cNvSpPr/>
          <p:nvPr/>
        </p:nvSpPr>
        <p:spPr>
          <a:xfrm>
            <a:off x="4990011" y="4823388"/>
            <a:ext cx="5540843" cy="750098"/>
          </a:xfrm>
          <a:prstGeom prst="rect">
            <a:avLst/>
          </a:prstGeom>
          <a:noFill/>
          <a:ln w="76200">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092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Precision</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sp>
        <p:nvSpPr>
          <p:cNvPr id="8" name="Google Shape;690;p75">
            <a:extLst>
              <a:ext uri="{FF2B5EF4-FFF2-40B4-BE49-F238E27FC236}">
                <a16:creationId xmlns:a16="http://schemas.microsoft.com/office/drawing/2014/main" id="{727CE4B5-7A45-5440-8170-0509CFE64D68}"/>
              </a:ext>
            </a:extLst>
          </p:cNvPr>
          <p:cNvSpPr txBox="1">
            <a:spLocks/>
          </p:cNvSpPr>
          <p:nvPr/>
        </p:nvSpPr>
        <p:spPr>
          <a:xfrm>
            <a:off x="580778" y="1653975"/>
            <a:ext cx="8676433"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Perfect precision score of 1.0 means that every predicted spam was actually spam</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Says nothing about whether all spam were identified</a:t>
            </a:r>
          </a:p>
        </p:txBody>
      </p:sp>
    </p:spTree>
    <p:extLst>
      <p:ext uri="{BB962C8B-B14F-4D97-AF65-F5344CB8AC3E}">
        <p14:creationId xmlns:p14="http://schemas.microsoft.com/office/powerpoint/2010/main" val="334040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Recall</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graphicFrame>
        <p:nvGraphicFramePr>
          <p:cNvPr id="8" name="Google Shape;950;p111">
            <a:extLst>
              <a:ext uri="{FF2B5EF4-FFF2-40B4-BE49-F238E27FC236}">
                <a16:creationId xmlns:a16="http://schemas.microsoft.com/office/drawing/2014/main" id="{D21FD3B7-FF27-6B43-B965-E105A0E0D91D}"/>
              </a:ext>
            </a:extLst>
          </p:cNvPr>
          <p:cNvGraphicFramePr/>
          <p:nvPr/>
        </p:nvGraphicFramePr>
        <p:xfrm>
          <a:off x="1693050" y="3334522"/>
          <a:ext cx="8805900" cy="2977732"/>
        </p:xfrm>
        <a:graphic>
          <a:graphicData uri="http://schemas.openxmlformats.org/drawingml/2006/table">
            <a:tbl>
              <a:tblPr>
                <a:noFill/>
              </a:tblPr>
              <a:tblGrid>
                <a:gridCol w="1840833">
                  <a:extLst>
                    <a:ext uri="{9D8B030D-6E8A-4147-A177-3AD203B41FA5}">
                      <a16:colId xmlns:a16="http://schemas.microsoft.com/office/drawing/2014/main" val="20000"/>
                    </a:ext>
                  </a:extLst>
                </a:gridCol>
                <a:gridCol w="1472133">
                  <a:extLst>
                    <a:ext uri="{9D8B030D-6E8A-4147-A177-3AD203B41FA5}">
                      <a16:colId xmlns:a16="http://schemas.microsoft.com/office/drawing/2014/main" val="20001"/>
                    </a:ext>
                  </a:extLst>
                </a:gridCol>
                <a:gridCol w="2746467">
                  <a:extLst>
                    <a:ext uri="{9D8B030D-6E8A-4147-A177-3AD203B41FA5}">
                      <a16:colId xmlns:a16="http://schemas.microsoft.com/office/drawing/2014/main" val="20002"/>
                    </a:ext>
                  </a:extLst>
                </a:gridCol>
                <a:gridCol w="2746467">
                  <a:extLst>
                    <a:ext uri="{9D8B030D-6E8A-4147-A177-3AD203B41FA5}">
                      <a16:colId xmlns:a16="http://schemas.microsoft.com/office/drawing/2014/main" val="20003"/>
                    </a:ext>
                  </a:extLst>
                </a:gridCol>
              </a:tblGrid>
              <a:tr h="744433">
                <a:tc rowSpan="2" gridSpan="2">
                  <a:txBody>
                    <a:bodyPr/>
                    <a:lstStyle/>
                    <a:p>
                      <a:pPr marL="0" lvl="0" indent="0" algn="ctr" rtl="0">
                        <a:spcBef>
                          <a:spcPts val="0"/>
                        </a:spcBef>
                        <a:spcAft>
                          <a:spcPts val="0"/>
                        </a:spcAft>
                        <a:buNone/>
                      </a:pP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rowSpan="2" hMerge="1">
                  <a:txBody>
                    <a:bodyPr/>
                    <a:lstStyle/>
                    <a:p>
                      <a:endParaRPr lang="en-US"/>
                    </a:p>
                  </a:txBody>
                  <a:tcPr/>
                </a:tc>
                <a:tc gridSpan="2">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Actual 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10000"/>
                  </a:ext>
                </a:extLst>
              </a:tr>
              <a:tr h="744433">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44433">
                <a:tc rowSpan="2">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Predicted </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Values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lumMod val="20000"/>
                        <a:lumOff val="80000"/>
                      </a:schemeClr>
                    </a:solidFill>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Positive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True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False Positives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extLst>
                  <a:ext uri="{0D108BD9-81ED-4DB2-BD59-A6C34878D82A}">
                    <a16:rowId xmlns:a16="http://schemas.microsoft.com/office/drawing/2014/main" val="10002"/>
                  </a:ext>
                </a:extLst>
              </a:tr>
              <a:tr h="744433">
                <a:tc vMerge="1">
                  <a:txBody>
                    <a:bodyPr/>
                    <a:lstStyle/>
                    <a:p>
                      <a:endParaRPr lang="en-US"/>
                    </a:p>
                  </a:txBody>
                  <a:tcPr/>
                </a:tc>
                <a:tc>
                  <a:txBody>
                    <a:bodyPr/>
                    <a:lstStyle/>
                    <a:p>
                      <a:pPr marL="0" lvl="0" indent="0" algn="ctr" rtl="0">
                        <a:spcBef>
                          <a:spcPts val="0"/>
                        </a:spcBef>
                        <a:spcAft>
                          <a:spcPts val="0"/>
                        </a:spcAft>
                        <a:buNone/>
                      </a:pPr>
                      <a:r>
                        <a:rPr lang="en" sz="1900" b="1" i="0" u="sng" dirty="0">
                          <a:solidFill>
                            <a:schemeClr val="bg2"/>
                          </a:solidFill>
                          <a:latin typeface="Lato" panose="020F0502020204030203" pitchFamily="34" charset="0"/>
                          <a:ea typeface="Lato" panose="020F0502020204030203" pitchFamily="34" charset="0"/>
                          <a:cs typeface="Lato" panose="020F0502020204030203" pitchFamily="34" charset="0"/>
                        </a:rPr>
                        <a:t>Negative</a:t>
                      </a:r>
                      <a:endParaRPr sz="1900" b="1" i="0" u="sng"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False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C700">
                        <a:alpha val="50196"/>
                      </a:srgbClr>
                    </a:solidFill>
                  </a:tcPr>
                </a:tc>
                <a:tc>
                  <a:txBody>
                    <a:bodyPr/>
                    <a:lstStyle/>
                    <a:p>
                      <a:pPr marL="0" lvl="0" indent="0" algn="ctr" rtl="0">
                        <a:spcBef>
                          <a:spcPts val="0"/>
                        </a:spcBef>
                        <a:spcAft>
                          <a:spcPts val="0"/>
                        </a:spcAft>
                        <a:buNone/>
                      </a:pPr>
                      <a:r>
                        <a:rPr lang="en" sz="1900" b="0" i="0" dirty="0">
                          <a:solidFill>
                            <a:schemeClr val="bg2"/>
                          </a:solidFill>
                          <a:latin typeface="Lato" panose="020F0502020204030203" pitchFamily="34" charset="0"/>
                          <a:ea typeface="Lato" panose="020F0502020204030203" pitchFamily="34" charset="0"/>
                          <a:cs typeface="Lato" panose="020F0502020204030203" pitchFamily="34" charset="0"/>
                        </a:rPr>
                        <a:t>True Negatives</a:t>
                      </a:r>
                      <a:endParaRPr sz="1900" b="0" i="0" dirty="0">
                        <a:solidFill>
                          <a:schemeClr val="bg2"/>
                        </a:solidFill>
                        <a:latin typeface="Lato" panose="020F0502020204030203" pitchFamily="34" charset="0"/>
                        <a:ea typeface="Lato" panose="020F0502020204030203" pitchFamily="34" charset="0"/>
                        <a:cs typeface="Lato" panose="020F0502020204030203" pitchFamily="34" charset="0"/>
                      </a:endParaRPr>
                    </a:p>
                  </a:txBody>
                  <a:tcPr marL="121900" marR="121900" marT="121900" marB="1219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5">
                        <a:lumMod val="20000"/>
                        <a:lumOff val="80000"/>
                      </a:schemeClr>
                    </a:solidFill>
                  </a:tcPr>
                </a:tc>
                <a:extLst>
                  <a:ext uri="{0D108BD9-81ED-4DB2-BD59-A6C34878D82A}">
                    <a16:rowId xmlns:a16="http://schemas.microsoft.com/office/drawing/2014/main" val="10003"/>
                  </a:ext>
                </a:extLst>
              </a:tr>
            </a:tbl>
          </a:graphicData>
        </a:graphic>
      </p:graphicFrame>
      <p:sp>
        <p:nvSpPr>
          <p:cNvPr id="9" name="Google Shape;690;p75">
            <a:extLst>
              <a:ext uri="{FF2B5EF4-FFF2-40B4-BE49-F238E27FC236}">
                <a16:creationId xmlns:a16="http://schemas.microsoft.com/office/drawing/2014/main" id="{10F5C564-6063-1B44-93B5-5B90E0D6AEB6}"/>
              </a:ext>
            </a:extLst>
          </p:cNvPr>
          <p:cNvSpPr txBox="1">
            <a:spLocks/>
          </p:cNvSpPr>
          <p:nvPr/>
        </p:nvSpPr>
        <p:spPr>
          <a:xfrm>
            <a:off x="580778" y="1653975"/>
            <a:ext cx="8371633"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buClr>
                <a:schemeClr val="bg2"/>
              </a:buClr>
              <a:buSzPct val="100000"/>
              <a:buNone/>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Correctly identify </a:t>
            </a:r>
            <a:r>
              <a:rPr lang="en-US" sz="2400" b="1" dirty="0">
                <a:solidFill>
                  <a:schemeClr val="bg2"/>
                </a:solidFill>
                <a:latin typeface="Lato" panose="020F0502020204030203" pitchFamily="34" charset="0"/>
                <a:ea typeface="Lato" panose="020F0502020204030203" pitchFamily="34" charset="0"/>
                <a:cs typeface="Lato" panose="020F0502020204030203" pitchFamily="34" charset="0"/>
              </a:rPr>
              <a:t>all of</a:t>
            </a: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 the relevant (positive) samples</a:t>
            </a:r>
          </a:p>
        </p:txBody>
      </p:sp>
      <p:sp>
        <p:nvSpPr>
          <p:cNvPr id="10" name="Google Shape;1225;p136">
            <a:extLst>
              <a:ext uri="{FF2B5EF4-FFF2-40B4-BE49-F238E27FC236}">
                <a16:creationId xmlns:a16="http://schemas.microsoft.com/office/drawing/2014/main" id="{EE563BE1-CC1B-8248-A712-158A723C6379}"/>
              </a:ext>
            </a:extLst>
          </p:cNvPr>
          <p:cNvSpPr txBox="1">
            <a:spLocks/>
          </p:cNvSpPr>
          <p:nvPr/>
        </p:nvSpPr>
        <p:spPr>
          <a:xfrm>
            <a:off x="1379536" y="2252333"/>
            <a:ext cx="5409200" cy="9704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lnSpc>
                <a:spcPct val="100000"/>
              </a:lnSpc>
              <a:spcBef>
                <a:spcPts val="0"/>
              </a:spcBef>
              <a:buFont typeface="Arial"/>
              <a:buNone/>
            </a:pPr>
            <a:r>
              <a:rPr lang="en-US" sz="2400" dirty="0">
                <a:solidFill>
                  <a:schemeClr val="bg2"/>
                </a:solidFill>
                <a:highlight>
                  <a:srgbClr val="FFFFFF"/>
                </a:highlight>
              </a:rPr>
              <a:t>True Positives</a:t>
            </a:r>
          </a:p>
          <a:p>
            <a:pPr marL="0" indent="0" algn="ctr">
              <a:lnSpc>
                <a:spcPct val="100000"/>
              </a:lnSpc>
              <a:spcBef>
                <a:spcPts val="0"/>
              </a:spcBef>
              <a:buFont typeface="Arial"/>
              <a:buNone/>
            </a:pPr>
            <a:r>
              <a:rPr lang="en-US" sz="2400" dirty="0">
                <a:solidFill>
                  <a:schemeClr val="bg2"/>
                </a:solidFill>
                <a:highlight>
                  <a:srgbClr val="FFFFFF"/>
                </a:highlight>
              </a:rPr>
              <a:t>True Positives + False Negatives</a:t>
            </a:r>
          </a:p>
          <a:p>
            <a:pPr marL="0" indent="0">
              <a:lnSpc>
                <a:spcPct val="100000"/>
              </a:lnSpc>
              <a:spcBef>
                <a:spcPts val="0"/>
              </a:spcBef>
              <a:buFont typeface="Arial"/>
              <a:buNone/>
            </a:pPr>
            <a:endParaRPr lang="en-US" dirty="0"/>
          </a:p>
        </p:txBody>
      </p:sp>
      <p:cxnSp>
        <p:nvCxnSpPr>
          <p:cNvPr id="11" name="Google Shape;1226;p136">
            <a:extLst>
              <a:ext uri="{FF2B5EF4-FFF2-40B4-BE49-F238E27FC236}">
                <a16:creationId xmlns:a16="http://schemas.microsoft.com/office/drawing/2014/main" id="{79E6CE6B-037A-8F49-BA4F-3F9BC6509B6E}"/>
              </a:ext>
            </a:extLst>
          </p:cNvPr>
          <p:cNvCxnSpPr>
            <a:cxnSpLocks/>
          </p:cNvCxnSpPr>
          <p:nvPr/>
        </p:nvCxnSpPr>
        <p:spPr>
          <a:xfrm>
            <a:off x="1854926" y="2668636"/>
            <a:ext cx="4432663" cy="0"/>
          </a:xfrm>
          <a:prstGeom prst="straightConnector1">
            <a:avLst/>
          </a:prstGeom>
          <a:noFill/>
          <a:ln w="9525" cap="flat" cmpd="sng">
            <a:solidFill>
              <a:schemeClr val="bg2"/>
            </a:solidFill>
            <a:prstDash val="solid"/>
            <a:round/>
            <a:headEnd type="none" w="med" len="med"/>
            <a:tailEnd type="none" w="med" len="med"/>
          </a:ln>
        </p:spPr>
      </p:cxnSp>
      <p:sp>
        <p:nvSpPr>
          <p:cNvPr id="12" name="Google Shape;1227;p136">
            <a:extLst>
              <a:ext uri="{FF2B5EF4-FFF2-40B4-BE49-F238E27FC236}">
                <a16:creationId xmlns:a16="http://schemas.microsoft.com/office/drawing/2014/main" id="{9125120D-22AE-934C-B651-1C050CB4AB34}"/>
              </a:ext>
            </a:extLst>
          </p:cNvPr>
          <p:cNvSpPr txBox="1"/>
          <p:nvPr/>
        </p:nvSpPr>
        <p:spPr>
          <a:xfrm>
            <a:off x="548231" y="2341436"/>
            <a:ext cx="2049211" cy="654400"/>
          </a:xfrm>
          <a:prstGeom prst="rect">
            <a:avLst/>
          </a:prstGeom>
          <a:noFill/>
          <a:ln>
            <a:noFill/>
          </a:ln>
        </p:spPr>
        <p:txBody>
          <a:bodyPr spcFirstLastPara="1" wrap="square" lIns="121900" tIns="121900" rIns="121900" bIns="121900" anchor="t" anchorCtr="0">
            <a:noAutofit/>
          </a:bodyPr>
          <a:lstStyle/>
          <a:p>
            <a:r>
              <a:rPr lang="en" sz="2400" dirty="0">
                <a:solidFill>
                  <a:schemeClr val="bg2"/>
                </a:solidFill>
                <a:highlight>
                  <a:srgbClr val="FFFFFF"/>
                </a:highlight>
                <a:latin typeface="Lato"/>
                <a:ea typeface="Lato"/>
                <a:cs typeface="Lato"/>
                <a:sym typeface="Lato"/>
              </a:rPr>
              <a:t>Recall =</a:t>
            </a:r>
            <a:endParaRPr sz="2400" dirty="0">
              <a:solidFill>
                <a:schemeClr val="bg2"/>
              </a:solidFill>
            </a:endParaRPr>
          </a:p>
        </p:txBody>
      </p:sp>
      <p:sp>
        <p:nvSpPr>
          <p:cNvPr id="3" name="Rectangle 2">
            <a:extLst>
              <a:ext uri="{FF2B5EF4-FFF2-40B4-BE49-F238E27FC236}">
                <a16:creationId xmlns:a16="http://schemas.microsoft.com/office/drawing/2014/main" id="{59770740-1175-784C-B129-FD86F4C010BF}"/>
              </a:ext>
            </a:extLst>
          </p:cNvPr>
          <p:cNvSpPr/>
          <p:nvPr/>
        </p:nvSpPr>
        <p:spPr>
          <a:xfrm>
            <a:off x="4990012" y="4823388"/>
            <a:ext cx="2760618" cy="1488866"/>
          </a:xfrm>
          <a:prstGeom prst="rect">
            <a:avLst/>
          </a:prstGeom>
          <a:noFill/>
          <a:ln w="76200">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126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Recall</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sp>
        <p:nvSpPr>
          <p:cNvPr id="8" name="Google Shape;690;p75">
            <a:extLst>
              <a:ext uri="{FF2B5EF4-FFF2-40B4-BE49-F238E27FC236}">
                <a16:creationId xmlns:a16="http://schemas.microsoft.com/office/drawing/2014/main" id="{727CE4B5-7A45-5440-8170-0509CFE64D68}"/>
              </a:ext>
            </a:extLst>
          </p:cNvPr>
          <p:cNvSpPr txBox="1">
            <a:spLocks/>
          </p:cNvSpPr>
          <p:nvPr/>
        </p:nvSpPr>
        <p:spPr>
          <a:xfrm>
            <a:off x="580778" y="1653975"/>
            <a:ext cx="885060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Perfect recall score of 1.0 means that all spam emails were identified</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Says nothing about how many regular emails were labeled as spam</a:t>
            </a:r>
          </a:p>
        </p:txBody>
      </p:sp>
    </p:spTree>
    <p:extLst>
      <p:ext uri="{BB962C8B-B14F-4D97-AF65-F5344CB8AC3E}">
        <p14:creationId xmlns:p14="http://schemas.microsoft.com/office/powerpoint/2010/main" val="376415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3"/>
          <p:cNvSpPr txBox="1">
            <a:spLocks noGrp="1"/>
          </p:cNvSpPr>
          <p:nvPr>
            <p:ph type="title"/>
          </p:nvPr>
        </p:nvSpPr>
        <p:spPr>
          <a:xfrm>
            <a:off x="580759" y="186867"/>
            <a:ext cx="8930400" cy="1127600"/>
          </a:xfrm>
          <a:prstGeom prst="rect">
            <a:avLst/>
          </a:prstGeom>
        </p:spPr>
        <p:txBody>
          <a:bodyPr spcFirstLastPara="1" wrap="square" lIns="91433" tIns="45700" rIns="91433" bIns="45700" anchor="ctr" anchorCtr="0">
            <a:noAutofit/>
          </a:bodyPr>
          <a:lstStyle/>
          <a:p>
            <a:r>
              <a:rPr lang="en"/>
              <a:t>Access Files</a:t>
            </a:r>
            <a:endParaRPr/>
          </a:p>
        </p:txBody>
      </p:sp>
      <p:pic>
        <p:nvPicPr>
          <p:cNvPr id="476" name="Google Shape;476;p43"/>
          <p:cNvPicPr preferRelativeResize="0">
            <a:picLocks/>
          </p:cNvPicPr>
          <p:nvPr/>
        </p:nvPicPr>
        <p:blipFill>
          <a:blip r:embed="rId3">
            <a:alphaModFix/>
          </a:blip>
          <a:stretch>
            <a:fillRect/>
          </a:stretch>
        </p:blipFill>
        <p:spPr>
          <a:xfrm>
            <a:off x="1667232" y="1188720"/>
            <a:ext cx="8860536" cy="5029200"/>
          </a:xfrm>
          <a:prstGeom prst="rect">
            <a:avLst/>
          </a:prstGeom>
          <a:noFill/>
          <a:ln w="19050">
            <a:solidFill>
              <a:schemeClr val="tx1"/>
            </a:solidFill>
          </a:ln>
        </p:spPr>
      </p:pic>
      <p:sp>
        <p:nvSpPr>
          <p:cNvPr id="477" name="Google Shape;477;p43"/>
          <p:cNvSpPr/>
          <p:nvPr/>
        </p:nvSpPr>
        <p:spPr>
          <a:xfrm>
            <a:off x="1998617" y="3592285"/>
            <a:ext cx="1299754" cy="339600"/>
          </a:xfrm>
          <a:prstGeom prst="rect">
            <a:avLst/>
          </a:prstGeom>
          <a:noFill/>
          <a:ln w="7620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78" name="Google Shape;478;p43"/>
          <p:cNvSpPr/>
          <p:nvPr/>
        </p:nvSpPr>
        <p:spPr>
          <a:xfrm>
            <a:off x="10019076" y="3885123"/>
            <a:ext cx="313643" cy="308054"/>
          </a:xfrm>
          <a:prstGeom prst="rect">
            <a:avLst/>
          </a:prstGeom>
          <a:noFill/>
          <a:ln w="76200" cap="flat" cmpd="sng">
            <a:solidFill>
              <a:srgbClr val="FFC000"/>
            </a:solidFill>
            <a:prstDash val="solid"/>
            <a:round/>
            <a:headEnd type="none" w="sm" len="sm"/>
            <a:tailEnd type="none" w="sm" len="sm"/>
          </a:ln>
        </p:spPr>
        <p:txBody>
          <a:bodyPr spcFirstLastPara="1" wrap="square" lIns="121900" tIns="121900" rIns="121900" bIns="121900" anchor="ctr" anchorCtr="0">
            <a:noAutofit/>
          </a:bodyPr>
          <a:lstStyle/>
          <a:p>
            <a:endParaRPr sz="1867">
              <a:solidFill>
                <a:srgbClr val="FFC000"/>
              </a:solidFill>
            </a:endParaRPr>
          </a:p>
        </p:txBody>
      </p:sp>
    </p:spTree>
    <p:extLst>
      <p:ext uri="{BB962C8B-B14F-4D97-AF65-F5344CB8AC3E}">
        <p14:creationId xmlns:p14="http://schemas.microsoft.com/office/powerpoint/2010/main" val="1270900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2"/>
          <p:cNvSpPr/>
          <p:nvPr/>
        </p:nvSpPr>
        <p:spPr>
          <a:xfrm>
            <a:off x="0" y="0"/>
            <a:ext cx="12192000" cy="1467100"/>
          </a:xfrm>
          <a:prstGeom prst="rect">
            <a:avLst/>
          </a:prstGeom>
          <a:solidFill>
            <a:schemeClr val="accent3">
              <a:alpha val="748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txBox="1">
            <a:spLocks noGrp="1"/>
          </p:cNvSpPr>
          <p:nvPr>
            <p:ph type="title"/>
          </p:nvPr>
        </p:nvSpPr>
        <p:spPr>
          <a:xfrm>
            <a:off x="580779" y="186875"/>
            <a:ext cx="5355300" cy="1127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70C0"/>
              </a:buClr>
              <a:buSzPts val="3200"/>
              <a:buFont typeface="Lato"/>
              <a:buNone/>
            </a:pPr>
            <a:r>
              <a:rPr lang="en-US" dirty="0">
                <a:solidFill>
                  <a:srgbClr val="FFFFFF"/>
                </a:solidFill>
              </a:rPr>
              <a:t>F1 Score</a:t>
            </a:r>
            <a:endParaRPr dirty="0">
              <a:solidFill>
                <a:srgbClr val="FFFFFF"/>
              </a:solidFill>
            </a:endParaRPr>
          </a:p>
        </p:txBody>
      </p:sp>
      <p:sp>
        <p:nvSpPr>
          <p:cNvPr id="644" name="Google Shape;644;p32"/>
          <p:cNvSpPr/>
          <p:nvPr/>
        </p:nvSpPr>
        <p:spPr>
          <a:xfrm rot="5400000">
            <a:off x="9324952" y="-884873"/>
            <a:ext cx="3274506" cy="2916443"/>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657" name="Google Shape;657;p32"/>
          <p:cNvSpPr txBox="1"/>
          <p:nvPr/>
        </p:nvSpPr>
        <p:spPr>
          <a:xfrm>
            <a:off x="9637850" y="1109773"/>
            <a:ext cx="2648700" cy="7089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EVALUATE</a:t>
            </a:r>
          </a:p>
          <a:p>
            <a:pPr marL="0" lvl="0" indent="0" algn="ctr" rtl="0">
              <a:spcBef>
                <a:spcPts val="0"/>
              </a:spcBef>
              <a:spcAft>
                <a:spcPts val="0"/>
              </a:spcAft>
              <a:buNone/>
            </a:pPr>
            <a:r>
              <a:rPr lang="en-US" sz="1800" dirty="0">
                <a:solidFill>
                  <a:srgbClr val="FFFFFF"/>
                </a:solidFill>
                <a:latin typeface="Lato Black"/>
                <a:ea typeface="Lato Black"/>
                <a:cs typeface="Lato Black"/>
                <a:sym typeface="Lato Black"/>
              </a:rPr>
              <a:t>MODEL</a:t>
            </a:r>
            <a:endParaRPr sz="1800" dirty="0">
              <a:solidFill>
                <a:srgbClr val="FFFFFF"/>
              </a:solidFill>
              <a:latin typeface="Lato Black"/>
              <a:ea typeface="Lato Black"/>
              <a:cs typeface="Lato Black"/>
              <a:sym typeface="Lato Black"/>
            </a:endParaRPr>
          </a:p>
        </p:txBody>
      </p:sp>
      <p:pic>
        <p:nvPicPr>
          <p:cNvPr id="7" name="Google Shape;620;p31">
            <a:extLst>
              <a:ext uri="{FF2B5EF4-FFF2-40B4-BE49-F238E27FC236}">
                <a16:creationId xmlns:a16="http://schemas.microsoft.com/office/drawing/2014/main" id="{0FD3CF94-8139-2B4A-A5A1-5BD82EA100DE}"/>
              </a:ext>
            </a:extLst>
          </p:cNvPr>
          <p:cNvPicPr preferRelativeResize="0"/>
          <p:nvPr/>
        </p:nvPicPr>
        <p:blipFill>
          <a:blip r:embed="rId3">
            <a:alphaModFix/>
          </a:blip>
          <a:stretch>
            <a:fillRect/>
          </a:stretch>
        </p:blipFill>
        <p:spPr>
          <a:xfrm>
            <a:off x="10530854" y="302206"/>
            <a:ext cx="862691" cy="862688"/>
          </a:xfrm>
          <a:prstGeom prst="rect">
            <a:avLst/>
          </a:prstGeom>
          <a:noFill/>
          <a:ln>
            <a:noFill/>
          </a:ln>
        </p:spPr>
      </p:pic>
      <p:sp>
        <p:nvSpPr>
          <p:cNvPr id="8" name="Google Shape;690;p75">
            <a:extLst>
              <a:ext uri="{FF2B5EF4-FFF2-40B4-BE49-F238E27FC236}">
                <a16:creationId xmlns:a16="http://schemas.microsoft.com/office/drawing/2014/main" id="{727CE4B5-7A45-5440-8170-0509CFE64D68}"/>
              </a:ext>
            </a:extLst>
          </p:cNvPr>
          <p:cNvSpPr txBox="1">
            <a:spLocks/>
          </p:cNvSpPr>
          <p:nvPr/>
        </p:nvSpPr>
        <p:spPr>
          <a:xfrm>
            <a:off x="580778" y="1653975"/>
            <a:ext cx="8850605"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Can be used to find optimal blend of precision and recall</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Harmonic mean of the two</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Used instead of average because it punishes extreme values</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Useful when there is uneven class distribution</a:t>
            </a:r>
          </a:p>
          <a:p>
            <a:pPr marL="251458" indent="-251458">
              <a:lnSpc>
                <a:spcPct val="100000"/>
              </a:lnSpc>
              <a:spcBef>
                <a:spcPts val="180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Perfect score = 1, total failure = 0</a:t>
            </a:r>
          </a:p>
        </p:txBody>
      </p:sp>
      <p:sp>
        <p:nvSpPr>
          <p:cNvPr id="9" name="Google Shape;1257;p140">
            <a:extLst>
              <a:ext uri="{FF2B5EF4-FFF2-40B4-BE49-F238E27FC236}">
                <a16:creationId xmlns:a16="http://schemas.microsoft.com/office/drawing/2014/main" id="{007B590D-727E-D34D-B701-65EFE483A61F}"/>
              </a:ext>
            </a:extLst>
          </p:cNvPr>
          <p:cNvSpPr txBox="1">
            <a:spLocks/>
          </p:cNvSpPr>
          <p:nvPr/>
        </p:nvSpPr>
        <p:spPr>
          <a:xfrm>
            <a:off x="4938646" y="4743504"/>
            <a:ext cx="3759600" cy="59720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ctr">
              <a:lnSpc>
                <a:spcPct val="115000"/>
              </a:lnSpc>
              <a:spcBef>
                <a:spcPts val="0"/>
              </a:spcBef>
              <a:buFont typeface="Arial"/>
              <a:buNone/>
            </a:pPr>
            <a:r>
              <a:rPr lang="en-US" sz="2400" dirty="0">
                <a:solidFill>
                  <a:schemeClr val="bg2"/>
                </a:solidFill>
              </a:rPr>
              <a:t>precision ⨉ recall </a:t>
            </a:r>
          </a:p>
          <a:p>
            <a:pPr marL="0" indent="0">
              <a:lnSpc>
                <a:spcPct val="115000"/>
              </a:lnSpc>
              <a:spcBef>
                <a:spcPts val="0"/>
              </a:spcBef>
              <a:buFont typeface="Arial"/>
              <a:buNone/>
            </a:pPr>
            <a:r>
              <a:rPr lang="en-US" sz="2400" dirty="0">
                <a:solidFill>
                  <a:schemeClr val="bg2"/>
                </a:solidFill>
              </a:rPr>
              <a:t>        precision + recall</a:t>
            </a:r>
          </a:p>
        </p:txBody>
      </p:sp>
      <p:sp>
        <p:nvSpPr>
          <p:cNvPr id="10" name="Google Shape;1258;p140">
            <a:extLst>
              <a:ext uri="{FF2B5EF4-FFF2-40B4-BE49-F238E27FC236}">
                <a16:creationId xmlns:a16="http://schemas.microsoft.com/office/drawing/2014/main" id="{D6D49C9F-F54E-B84C-BF4F-F6BDBB439316}"/>
              </a:ext>
            </a:extLst>
          </p:cNvPr>
          <p:cNvSpPr txBox="1"/>
          <p:nvPr/>
        </p:nvSpPr>
        <p:spPr>
          <a:xfrm>
            <a:off x="3399772" y="4923482"/>
            <a:ext cx="2894800" cy="495600"/>
          </a:xfrm>
          <a:prstGeom prst="rect">
            <a:avLst/>
          </a:prstGeom>
          <a:noFill/>
          <a:ln>
            <a:noFill/>
          </a:ln>
        </p:spPr>
        <p:txBody>
          <a:bodyPr spcFirstLastPara="1" wrap="square" lIns="121900" tIns="121900" rIns="121900" bIns="121900" anchor="t" anchorCtr="0">
            <a:noAutofit/>
          </a:bodyPr>
          <a:lstStyle/>
          <a:p>
            <a:r>
              <a:rPr lang="en" sz="2400" dirty="0">
                <a:solidFill>
                  <a:schemeClr val="bg2"/>
                </a:solidFill>
                <a:latin typeface="Lato"/>
                <a:ea typeface="Lato"/>
                <a:cs typeface="Lato"/>
                <a:sym typeface="Lato"/>
              </a:rPr>
              <a:t>F1 Score = 2 ⨉</a:t>
            </a:r>
            <a:endParaRPr sz="2400" dirty="0">
              <a:solidFill>
                <a:schemeClr val="bg2"/>
              </a:solidFill>
              <a:latin typeface="Lato"/>
              <a:ea typeface="Lato"/>
              <a:cs typeface="Lato"/>
              <a:sym typeface="Lato"/>
            </a:endParaRPr>
          </a:p>
        </p:txBody>
      </p:sp>
      <p:cxnSp>
        <p:nvCxnSpPr>
          <p:cNvPr id="11" name="Google Shape;1259;p140">
            <a:extLst>
              <a:ext uri="{FF2B5EF4-FFF2-40B4-BE49-F238E27FC236}">
                <a16:creationId xmlns:a16="http://schemas.microsoft.com/office/drawing/2014/main" id="{E85D6603-5BE8-B24C-9035-572261502804}"/>
              </a:ext>
            </a:extLst>
          </p:cNvPr>
          <p:cNvCxnSpPr>
            <a:cxnSpLocks/>
          </p:cNvCxnSpPr>
          <p:nvPr/>
        </p:nvCxnSpPr>
        <p:spPr>
          <a:xfrm>
            <a:off x="5585876" y="5242639"/>
            <a:ext cx="2454556" cy="0"/>
          </a:xfrm>
          <a:prstGeom prst="straightConnector1">
            <a:avLst/>
          </a:prstGeom>
          <a:noFill/>
          <a:ln w="19050" cap="flat" cmpd="sng">
            <a:solidFill>
              <a:schemeClr val="bg2"/>
            </a:solidFill>
            <a:prstDash val="solid"/>
            <a:round/>
            <a:headEnd type="none" w="med" len="med"/>
            <a:tailEnd type="none" w="med" len="med"/>
          </a:ln>
        </p:spPr>
      </p:cxnSp>
    </p:spTree>
    <p:extLst>
      <p:ext uri="{BB962C8B-B14F-4D97-AF65-F5344CB8AC3E}">
        <p14:creationId xmlns:p14="http://schemas.microsoft.com/office/powerpoint/2010/main" val="63867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EDF295-15E6-2D4B-AD78-E52DD2119082}"/>
              </a:ext>
            </a:extLst>
          </p:cNvPr>
          <p:cNvSpPr>
            <a:spLocks noGrp="1"/>
          </p:cNvSpPr>
          <p:nvPr>
            <p:ph type="title"/>
          </p:nvPr>
        </p:nvSpPr>
        <p:spPr/>
        <p:txBody>
          <a:bodyPr/>
          <a:lstStyle/>
          <a:p>
            <a:r>
              <a:rPr lang="en-US" dirty="0"/>
              <a:t>HANDS-ON: EVALUATING YOUR MODEL</a:t>
            </a:r>
          </a:p>
        </p:txBody>
      </p:sp>
    </p:spTree>
    <p:extLst>
      <p:ext uri="{BB962C8B-B14F-4D97-AF65-F5344CB8AC3E}">
        <p14:creationId xmlns:p14="http://schemas.microsoft.com/office/powerpoint/2010/main" val="4172858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6BB1-19A9-2B49-8397-8FDB229B2AF8}"/>
              </a:ext>
            </a:extLst>
          </p:cNvPr>
          <p:cNvSpPr>
            <a:spLocks noGrp="1"/>
          </p:cNvSpPr>
          <p:nvPr>
            <p:ph type="title"/>
          </p:nvPr>
        </p:nvSpPr>
        <p:spPr>
          <a:xfrm>
            <a:off x="580778" y="186875"/>
            <a:ext cx="5515221" cy="1127700"/>
          </a:xfrm>
        </p:spPr>
        <p:txBody>
          <a:bodyPr/>
          <a:lstStyle/>
          <a:p>
            <a:r>
              <a:rPr lang="en-US" dirty="0"/>
              <a:t>Model Development</a:t>
            </a:r>
          </a:p>
        </p:txBody>
      </p:sp>
      <p:sp>
        <p:nvSpPr>
          <p:cNvPr id="3" name="Google Shape;616;p31">
            <a:extLst>
              <a:ext uri="{FF2B5EF4-FFF2-40B4-BE49-F238E27FC236}">
                <a16:creationId xmlns:a16="http://schemas.microsoft.com/office/drawing/2014/main" id="{E6E481BB-74E3-F040-AFDD-AC785F5F862A}"/>
              </a:ext>
            </a:extLst>
          </p:cNvPr>
          <p:cNvSpPr/>
          <p:nvPr/>
        </p:nvSpPr>
        <p:spPr>
          <a:xfrm>
            <a:off x="2173775"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bg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Lato"/>
              <a:ea typeface="Lato"/>
              <a:cs typeface="Lato"/>
              <a:sym typeface="Lato"/>
            </a:endParaRPr>
          </a:p>
        </p:txBody>
      </p:sp>
      <p:sp>
        <p:nvSpPr>
          <p:cNvPr id="5" name="Google Shape;616;p31">
            <a:extLst>
              <a:ext uri="{FF2B5EF4-FFF2-40B4-BE49-F238E27FC236}">
                <a16:creationId xmlns:a16="http://schemas.microsoft.com/office/drawing/2014/main" id="{446A7669-1F14-8749-8161-BBC979D32C82}"/>
              </a:ext>
            </a:extLst>
          </p:cNvPr>
          <p:cNvSpPr/>
          <p:nvPr/>
        </p:nvSpPr>
        <p:spPr>
          <a:xfrm>
            <a:off x="5279831" y="342900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6" name="Google Shape;616;p31">
            <a:extLst>
              <a:ext uri="{FF2B5EF4-FFF2-40B4-BE49-F238E27FC236}">
                <a16:creationId xmlns:a16="http://schemas.microsoft.com/office/drawing/2014/main" id="{FD5A3189-4881-8D40-91BE-4B1EB59B2FDA}"/>
              </a:ext>
            </a:extLst>
          </p:cNvPr>
          <p:cNvSpPr/>
          <p:nvPr/>
        </p:nvSpPr>
        <p:spPr>
          <a:xfrm>
            <a:off x="3719546" y="4386942"/>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7" name="Google Shape;616;p31">
            <a:extLst>
              <a:ext uri="{FF2B5EF4-FFF2-40B4-BE49-F238E27FC236}">
                <a16:creationId xmlns:a16="http://schemas.microsoft.com/office/drawing/2014/main" id="{4BAD1C60-F8E0-274E-ACCA-9D2A9B12E5B5}"/>
              </a:ext>
            </a:extLst>
          </p:cNvPr>
          <p:cNvSpPr/>
          <p:nvPr/>
        </p:nvSpPr>
        <p:spPr>
          <a:xfrm>
            <a:off x="5279830" y="1601939"/>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8" name="Google Shape;616;p31">
            <a:extLst>
              <a:ext uri="{FF2B5EF4-FFF2-40B4-BE49-F238E27FC236}">
                <a16:creationId xmlns:a16="http://schemas.microsoft.com/office/drawing/2014/main" id="{A7406439-090A-464F-AC85-E939FA632615}"/>
              </a:ext>
            </a:extLst>
          </p:cNvPr>
          <p:cNvSpPr/>
          <p:nvPr/>
        </p:nvSpPr>
        <p:spPr>
          <a:xfrm>
            <a:off x="8066574" y="2921150"/>
            <a:ext cx="1951651" cy="1738238"/>
          </a:xfrm>
          <a:custGeom>
            <a:avLst/>
            <a:gdLst/>
            <a:ahLst/>
            <a:cxnLst/>
            <a:rect l="l" t="t" r="r" b="b"/>
            <a:pathLst>
              <a:path w="6183" h="5508" extrusionOk="0">
                <a:moveTo>
                  <a:pt x="1831" y="0"/>
                </a:moveTo>
                <a:lnTo>
                  <a:pt x="4351" y="0"/>
                </a:lnTo>
                <a:lnTo>
                  <a:pt x="4426" y="4"/>
                </a:lnTo>
                <a:lnTo>
                  <a:pt x="4500" y="19"/>
                </a:lnTo>
                <a:lnTo>
                  <a:pt x="4571" y="43"/>
                </a:lnTo>
                <a:lnTo>
                  <a:pt x="4636" y="75"/>
                </a:lnTo>
                <a:lnTo>
                  <a:pt x="4698" y="116"/>
                </a:lnTo>
                <a:lnTo>
                  <a:pt x="4755" y="165"/>
                </a:lnTo>
                <a:lnTo>
                  <a:pt x="4803" y="222"/>
                </a:lnTo>
                <a:lnTo>
                  <a:pt x="4847" y="285"/>
                </a:lnTo>
                <a:lnTo>
                  <a:pt x="6106" y="2468"/>
                </a:lnTo>
                <a:lnTo>
                  <a:pt x="6139" y="2535"/>
                </a:lnTo>
                <a:lnTo>
                  <a:pt x="6164" y="2607"/>
                </a:lnTo>
                <a:lnTo>
                  <a:pt x="6177" y="2680"/>
                </a:lnTo>
                <a:lnTo>
                  <a:pt x="6183" y="2753"/>
                </a:lnTo>
                <a:lnTo>
                  <a:pt x="6177" y="2826"/>
                </a:lnTo>
                <a:lnTo>
                  <a:pt x="6164" y="2899"/>
                </a:lnTo>
                <a:lnTo>
                  <a:pt x="6139" y="2971"/>
                </a:lnTo>
                <a:lnTo>
                  <a:pt x="6106" y="3038"/>
                </a:lnTo>
                <a:lnTo>
                  <a:pt x="4847" y="5223"/>
                </a:lnTo>
                <a:lnTo>
                  <a:pt x="4803" y="5285"/>
                </a:lnTo>
                <a:lnTo>
                  <a:pt x="4755" y="5341"/>
                </a:lnTo>
                <a:lnTo>
                  <a:pt x="4698" y="5390"/>
                </a:lnTo>
                <a:lnTo>
                  <a:pt x="4636" y="5431"/>
                </a:lnTo>
                <a:lnTo>
                  <a:pt x="4571" y="5463"/>
                </a:lnTo>
                <a:lnTo>
                  <a:pt x="4500" y="5487"/>
                </a:lnTo>
                <a:lnTo>
                  <a:pt x="4426" y="5502"/>
                </a:lnTo>
                <a:lnTo>
                  <a:pt x="4351" y="5508"/>
                </a:lnTo>
                <a:lnTo>
                  <a:pt x="1831" y="5508"/>
                </a:lnTo>
                <a:lnTo>
                  <a:pt x="1756" y="5502"/>
                </a:lnTo>
                <a:lnTo>
                  <a:pt x="1681" y="5487"/>
                </a:lnTo>
                <a:lnTo>
                  <a:pt x="1612" y="5463"/>
                </a:lnTo>
                <a:lnTo>
                  <a:pt x="1546" y="5431"/>
                </a:lnTo>
                <a:lnTo>
                  <a:pt x="1484" y="5390"/>
                </a:lnTo>
                <a:lnTo>
                  <a:pt x="1428" y="5341"/>
                </a:lnTo>
                <a:lnTo>
                  <a:pt x="1379" y="5285"/>
                </a:lnTo>
                <a:lnTo>
                  <a:pt x="1336" y="5223"/>
                </a:lnTo>
                <a:lnTo>
                  <a:pt x="77" y="3038"/>
                </a:lnTo>
                <a:lnTo>
                  <a:pt x="43" y="2971"/>
                </a:lnTo>
                <a:lnTo>
                  <a:pt x="19" y="2899"/>
                </a:lnTo>
                <a:lnTo>
                  <a:pt x="6" y="2826"/>
                </a:lnTo>
                <a:lnTo>
                  <a:pt x="0" y="2753"/>
                </a:lnTo>
                <a:lnTo>
                  <a:pt x="0" y="2753"/>
                </a:lnTo>
                <a:lnTo>
                  <a:pt x="6" y="2680"/>
                </a:lnTo>
                <a:lnTo>
                  <a:pt x="19" y="2607"/>
                </a:lnTo>
                <a:lnTo>
                  <a:pt x="43" y="2535"/>
                </a:lnTo>
                <a:lnTo>
                  <a:pt x="77" y="2468"/>
                </a:lnTo>
                <a:lnTo>
                  <a:pt x="1336" y="285"/>
                </a:lnTo>
                <a:lnTo>
                  <a:pt x="1379" y="222"/>
                </a:lnTo>
                <a:lnTo>
                  <a:pt x="1428" y="165"/>
                </a:lnTo>
                <a:lnTo>
                  <a:pt x="1484" y="116"/>
                </a:lnTo>
                <a:lnTo>
                  <a:pt x="1546" y="75"/>
                </a:lnTo>
                <a:lnTo>
                  <a:pt x="1612" y="43"/>
                </a:lnTo>
                <a:lnTo>
                  <a:pt x="1681" y="19"/>
                </a:lnTo>
                <a:lnTo>
                  <a:pt x="1756" y="4"/>
                </a:lnTo>
                <a:lnTo>
                  <a:pt x="1831" y="0"/>
                </a:lnTo>
                <a:close/>
              </a:path>
            </a:pathLst>
          </a:custGeom>
          <a:solidFill>
            <a:srgbClr val="1F9C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a:ea typeface="Lato"/>
              <a:cs typeface="Lato"/>
              <a:sym typeface="Lato"/>
            </a:endParaRPr>
          </a:p>
        </p:txBody>
      </p:sp>
      <p:sp>
        <p:nvSpPr>
          <p:cNvPr id="17" name="Circular Arrow 16">
            <a:extLst>
              <a:ext uri="{FF2B5EF4-FFF2-40B4-BE49-F238E27FC236}">
                <a16:creationId xmlns:a16="http://schemas.microsoft.com/office/drawing/2014/main" id="{CE60FE68-D9F3-7249-BA05-4C368F9B6B86}"/>
              </a:ext>
            </a:extLst>
          </p:cNvPr>
          <p:cNvSpPr/>
          <p:nvPr/>
        </p:nvSpPr>
        <p:spPr>
          <a:xfrm rot="15415229">
            <a:off x="4968885" y="2870775"/>
            <a:ext cx="1045029" cy="1000780"/>
          </a:xfrm>
          <a:prstGeom prst="circularArrow">
            <a:avLst>
              <a:gd name="adj1" fmla="val 5875"/>
              <a:gd name="adj2" fmla="val 1142319"/>
              <a:gd name="adj3" fmla="val 20308543"/>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ircular Arrow 17">
            <a:extLst>
              <a:ext uri="{FF2B5EF4-FFF2-40B4-BE49-F238E27FC236}">
                <a16:creationId xmlns:a16="http://schemas.microsoft.com/office/drawing/2014/main" id="{75A8CD31-189A-9C4F-AE81-A5146FB82332}"/>
              </a:ext>
            </a:extLst>
          </p:cNvPr>
          <p:cNvSpPr/>
          <p:nvPr/>
        </p:nvSpPr>
        <p:spPr>
          <a:xfrm rot="4623165">
            <a:off x="6499965" y="2870775"/>
            <a:ext cx="1045029" cy="1000780"/>
          </a:xfrm>
          <a:prstGeom prst="circularArrow">
            <a:avLst>
              <a:gd name="adj1" fmla="val 6798"/>
              <a:gd name="adj2" fmla="val 972929"/>
              <a:gd name="adj3" fmla="val 20462587"/>
              <a:gd name="adj4" fmla="val 12882812"/>
              <a:gd name="adj5" fmla="val 136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4">
            <a:extLst>
              <a:ext uri="{FF2B5EF4-FFF2-40B4-BE49-F238E27FC236}">
                <a16:creationId xmlns:a16="http://schemas.microsoft.com/office/drawing/2014/main" id="{2A3E92F3-A58C-0D4F-ADC2-C95E3C15C0A8}"/>
              </a:ext>
            </a:extLst>
          </p:cNvPr>
          <p:cNvSpPr txBox="1"/>
          <p:nvPr/>
        </p:nvSpPr>
        <p:spPr>
          <a:xfrm>
            <a:off x="2255189" y="4144230"/>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Get Data</a:t>
            </a:r>
            <a:endParaRPr dirty="0">
              <a:solidFill>
                <a:schemeClr val="bg1"/>
              </a:solidFill>
            </a:endParaRPr>
          </a:p>
        </p:txBody>
      </p:sp>
      <p:sp>
        <p:nvSpPr>
          <p:cNvPr id="21" name="TextBox 14">
            <a:extLst>
              <a:ext uri="{FF2B5EF4-FFF2-40B4-BE49-F238E27FC236}">
                <a16:creationId xmlns:a16="http://schemas.microsoft.com/office/drawing/2014/main" id="{A4B1BB65-3421-3E40-87D3-89909BBA7EC5}"/>
              </a:ext>
            </a:extLst>
          </p:cNvPr>
          <p:cNvSpPr txBox="1"/>
          <p:nvPr/>
        </p:nvSpPr>
        <p:spPr>
          <a:xfrm>
            <a:off x="3800962" y="5102172"/>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Prepare Data</a:t>
            </a:r>
            <a:endParaRPr dirty="0">
              <a:solidFill>
                <a:schemeClr val="bg1"/>
              </a:solidFill>
            </a:endParaRPr>
          </a:p>
        </p:txBody>
      </p:sp>
      <p:sp>
        <p:nvSpPr>
          <p:cNvPr id="22" name="TextBox 14">
            <a:extLst>
              <a:ext uri="{FF2B5EF4-FFF2-40B4-BE49-F238E27FC236}">
                <a16:creationId xmlns:a16="http://schemas.microsoft.com/office/drawing/2014/main" id="{FD7B1FB2-1468-914C-8737-76D7D8E4E766}"/>
              </a:ext>
            </a:extLst>
          </p:cNvPr>
          <p:cNvSpPr txBox="1"/>
          <p:nvPr/>
        </p:nvSpPr>
        <p:spPr>
          <a:xfrm>
            <a:off x="5361244" y="4141784"/>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Build Model</a:t>
            </a:r>
            <a:endParaRPr dirty="0">
              <a:solidFill>
                <a:schemeClr val="bg1"/>
              </a:solidFill>
            </a:endParaRPr>
          </a:p>
        </p:txBody>
      </p:sp>
      <p:sp>
        <p:nvSpPr>
          <p:cNvPr id="23" name="TextBox 14">
            <a:extLst>
              <a:ext uri="{FF2B5EF4-FFF2-40B4-BE49-F238E27FC236}">
                <a16:creationId xmlns:a16="http://schemas.microsoft.com/office/drawing/2014/main" id="{7DD410E5-4B3D-9C44-8FE2-B95313D92FF9}"/>
              </a:ext>
            </a:extLst>
          </p:cNvPr>
          <p:cNvSpPr txBox="1"/>
          <p:nvPr/>
        </p:nvSpPr>
        <p:spPr>
          <a:xfrm>
            <a:off x="5361244" y="2317169"/>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Evaluate Model</a:t>
            </a:r>
            <a:endParaRPr dirty="0">
              <a:solidFill>
                <a:schemeClr val="bg1"/>
              </a:solidFill>
            </a:endParaRPr>
          </a:p>
        </p:txBody>
      </p:sp>
      <p:sp>
        <p:nvSpPr>
          <p:cNvPr id="24" name="TextBox 14">
            <a:extLst>
              <a:ext uri="{FF2B5EF4-FFF2-40B4-BE49-F238E27FC236}">
                <a16:creationId xmlns:a16="http://schemas.microsoft.com/office/drawing/2014/main" id="{98D61557-BDF6-1047-9EBD-8E45FF796A2F}"/>
              </a:ext>
            </a:extLst>
          </p:cNvPr>
          <p:cNvSpPr txBox="1"/>
          <p:nvPr/>
        </p:nvSpPr>
        <p:spPr>
          <a:xfrm>
            <a:off x="8147988" y="3633933"/>
            <a:ext cx="178882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a:solidFill>
                  <a:srgbClr val="FFFFFF"/>
                </a:solidFill>
                <a:latin typeface="Lato Bold"/>
                <a:ea typeface="Lato Bold"/>
                <a:cs typeface="Lato Bold"/>
                <a:sym typeface="Lato Bold"/>
              </a:defRPr>
            </a:lvl1pPr>
          </a:lstStyle>
          <a:p>
            <a:r>
              <a:rPr lang="en-US" dirty="0">
                <a:solidFill>
                  <a:schemeClr val="bg1"/>
                </a:solidFill>
              </a:rPr>
              <a:t>Share &amp; Collaborate</a:t>
            </a:r>
          </a:p>
        </p:txBody>
      </p:sp>
      <p:pic>
        <p:nvPicPr>
          <p:cNvPr id="26" name="Google Shape;620;p31">
            <a:extLst>
              <a:ext uri="{FF2B5EF4-FFF2-40B4-BE49-F238E27FC236}">
                <a16:creationId xmlns:a16="http://schemas.microsoft.com/office/drawing/2014/main" id="{8E2AAB9F-4224-8B49-AFF1-9733AF916FB8}"/>
              </a:ext>
            </a:extLst>
          </p:cNvPr>
          <p:cNvPicPr preferRelativeResize="0"/>
          <p:nvPr/>
        </p:nvPicPr>
        <p:blipFill>
          <a:blip r:embed="rId2">
            <a:alphaModFix/>
          </a:blip>
          <a:stretch>
            <a:fillRect/>
          </a:stretch>
        </p:blipFill>
        <p:spPr>
          <a:xfrm>
            <a:off x="5984052" y="1759688"/>
            <a:ext cx="543204" cy="543202"/>
          </a:xfrm>
          <a:prstGeom prst="rect">
            <a:avLst/>
          </a:prstGeom>
          <a:noFill/>
          <a:ln>
            <a:noFill/>
          </a:ln>
        </p:spPr>
      </p:pic>
      <p:pic>
        <p:nvPicPr>
          <p:cNvPr id="27" name="Google Shape;801;p40">
            <a:extLst>
              <a:ext uri="{FF2B5EF4-FFF2-40B4-BE49-F238E27FC236}">
                <a16:creationId xmlns:a16="http://schemas.microsoft.com/office/drawing/2014/main" id="{79139200-28C1-CF48-BF4B-4B95E9D7ECA5}"/>
              </a:ext>
            </a:extLst>
          </p:cNvPr>
          <p:cNvPicPr preferRelativeResize="0"/>
          <p:nvPr/>
        </p:nvPicPr>
        <p:blipFill>
          <a:blip r:embed="rId3">
            <a:alphaModFix/>
          </a:blip>
          <a:stretch>
            <a:fillRect/>
          </a:stretch>
        </p:blipFill>
        <p:spPr>
          <a:xfrm>
            <a:off x="8644734" y="3825295"/>
            <a:ext cx="795325" cy="795333"/>
          </a:xfrm>
          <a:prstGeom prst="rect">
            <a:avLst/>
          </a:prstGeom>
          <a:noFill/>
          <a:ln>
            <a:noFill/>
          </a:ln>
        </p:spPr>
      </p:pic>
      <p:pic>
        <p:nvPicPr>
          <p:cNvPr id="29" name="Google Shape;793;p40">
            <a:extLst>
              <a:ext uri="{FF2B5EF4-FFF2-40B4-BE49-F238E27FC236}">
                <a16:creationId xmlns:a16="http://schemas.microsoft.com/office/drawing/2014/main" id="{730EC8EB-B506-1F4F-853C-965BE4E55382}"/>
              </a:ext>
            </a:extLst>
          </p:cNvPr>
          <p:cNvPicPr preferRelativeResize="0"/>
          <p:nvPr/>
        </p:nvPicPr>
        <p:blipFill rotWithShape="1">
          <a:blip r:embed="rId4">
            <a:alphaModFix/>
          </a:blip>
          <a:srcRect l="13930" t="13930" r="13930" b="13930"/>
          <a:stretch/>
        </p:blipFill>
        <p:spPr>
          <a:xfrm>
            <a:off x="8630917" y="2938502"/>
            <a:ext cx="822960" cy="822960"/>
          </a:xfrm>
          <a:prstGeom prst="rect">
            <a:avLst/>
          </a:prstGeom>
          <a:noFill/>
          <a:ln>
            <a:noFill/>
          </a:ln>
        </p:spPr>
      </p:pic>
      <p:pic>
        <p:nvPicPr>
          <p:cNvPr id="31" name="Google Shape;713;p36">
            <a:extLst>
              <a:ext uri="{FF2B5EF4-FFF2-40B4-BE49-F238E27FC236}">
                <a16:creationId xmlns:a16="http://schemas.microsoft.com/office/drawing/2014/main" id="{68F54B43-5E94-1F4A-9819-C44ABAE91E91}"/>
              </a:ext>
            </a:extLst>
          </p:cNvPr>
          <p:cNvPicPr preferRelativeResize="0"/>
          <p:nvPr/>
        </p:nvPicPr>
        <p:blipFill rotWithShape="1">
          <a:blip r:embed="rId5">
            <a:alphaModFix/>
            <a:duotone>
              <a:prstClr val="black"/>
              <a:schemeClr val="tx2">
                <a:tint val="45000"/>
                <a:satMod val="400000"/>
              </a:schemeClr>
            </a:duotone>
          </a:blip>
          <a:srcRect/>
          <a:stretch/>
        </p:blipFill>
        <p:spPr>
          <a:xfrm>
            <a:off x="6084757" y="3626895"/>
            <a:ext cx="341793" cy="482969"/>
          </a:xfrm>
          <a:prstGeom prst="rect">
            <a:avLst/>
          </a:prstGeom>
          <a:noFill/>
          <a:ln>
            <a:noFill/>
          </a:ln>
        </p:spPr>
      </p:pic>
      <p:pic>
        <p:nvPicPr>
          <p:cNvPr id="32" name="Google Shape;788;p40">
            <a:extLst>
              <a:ext uri="{FF2B5EF4-FFF2-40B4-BE49-F238E27FC236}">
                <a16:creationId xmlns:a16="http://schemas.microsoft.com/office/drawing/2014/main" id="{4C2CD743-2BDD-834F-BD92-D3D87EEB931B}"/>
              </a:ext>
            </a:extLst>
          </p:cNvPr>
          <p:cNvPicPr preferRelativeResize="0"/>
          <p:nvPr/>
        </p:nvPicPr>
        <p:blipFill>
          <a:blip r:embed="rId6">
            <a:alphaModFix/>
          </a:blip>
          <a:stretch>
            <a:fillRect/>
          </a:stretch>
        </p:blipFill>
        <p:spPr>
          <a:xfrm>
            <a:off x="4415939" y="4573314"/>
            <a:ext cx="593875" cy="593924"/>
          </a:xfrm>
          <a:prstGeom prst="rect">
            <a:avLst/>
          </a:prstGeom>
          <a:noFill/>
          <a:ln>
            <a:noFill/>
          </a:ln>
        </p:spPr>
      </p:pic>
      <p:grpSp>
        <p:nvGrpSpPr>
          <p:cNvPr id="37" name="Group 36">
            <a:extLst>
              <a:ext uri="{FF2B5EF4-FFF2-40B4-BE49-F238E27FC236}">
                <a16:creationId xmlns:a16="http://schemas.microsoft.com/office/drawing/2014/main" id="{0FDFEA70-BDDA-0D4B-9E03-69C7B0FA02E5}"/>
              </a:ext>
            </a:extLst>
          </p:cNvPr>
          <p:cNvGrpSpPr/>
          <p:nvPr/>
        </p:nvGrpSpPr>
        <p:grpSpPr>
          <a:xfrm>
            <a:off x="2914046" y="3692348"/>
            <a:ext cx="575736" cy="418341"/>
            <a:chOff x="10338103" y="14780"/>
            <a:chExt cx="1619925" cy="1177069"/>
          </a:xfrm>
        </p:grpSpPr>
        <p:sp>
          <p:nvSpPr>
            <p:cNvPr id="33" name="Google Shape;646;p32">
              <a:extLst>
                <a:ext uri="{FF2B5EF4-FFF2-40B4-BE49-F238E27FC236}">
                  <a16:creationId xmlns:a16="http://schemas.microsoft.com/office/drawing/2014/main" id="{57FE1483-4153-B548-839D-AB29F45E44BA}"/>
                </a:ext>
              </a:extLst>
            </p:cNvPr>
            <p:cNvSpPr/>
            <p:nvPr/>
          </p:nvSpPr>
          <p:spPr>
            <a:xfrm>
              <a:off x="10621886" y="290297"/>
              <a:ext cx="541947" cy="541946"/>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4" name="Google Shape;647;p32">
              <a:extLst>
                <a:ext uri="{FF2B5EF4-FFF2-40B4-BE49-F238E27FC236}">
                  <a16:creationId xmlns:a16="http://schemas.microsoft.com/office/drawing/2014/main" id="{BEBFCEA9-B14B-8F45-BAA7-238FDB3217C0}"/>
                </a:ext>
              </a:extLst>
            </p:cNvPr>
            <p:cNvSpPr/>
            <p:nvPr/>
          </p:nvSpPr>
          <p:spPr>
            <a:xfrm rot="1053901">
              <a:off x="11609946" y="530765"/>
              <a:ext cx="348082" cy="348082"/>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5" name="Google Shape;648;p32">
              <a:extLst>
                <a:ext uri="{FF2B5EF4-FFF2-40B4-BE49-F238E27FC236}">
                  <a16:creationId xmlns:a16="http://schemas.microsoft.com/office/drawing/2014/main" id="{B2933DCE-AE37-8B4A-B3A6-026ACE8CEC62}"/>
                </a:ext>
              </a:extLst>
            </p:cNvPr>
            <p:cNvSpPr/>
            <p:nvPr/>
          </p:nvSpPr>
          <p:spPr>
            <a:xfrm rot="19312121">
              <a:off x="10385016" y="14780"/>
              <a:ext cx="296431" cy="296431"/>
            </a:xfrm>
            <a:prstGeom prst="donut">
              <a:avLst>
                <a:gd name="adj" fmla="val 10910"/>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36" name="Google Shape;649;p32">
              <a:extLst>
                <a:ext uri="{FF2B5EF4-FFF2-40B4-BE49-F238E27FC236}">
                  <a16:creationId xmlns:a16="http://schemas.microsoft.com/office/drawing/2014/main" id="{C5085D96-800D-2F43-8B51-78B6E1C6D4DC}"/>
                </a:ext>
              </a:extLst>
            </p:cNvPr>
            <p:cNvSpPr/>
            <p:nvPr/>
          </p:nvSpPr>
          <p:spPr>
            <a:xfrm>
              <a:off x="10338103" y="936394"/>
              <a:ext cx="255455" cy="255455"/>
            </a:xfrm>
            <a:prstGeom prst="donut">
              <a:avLst>
                <a:gd name="adj" fmla="val 11296"/>
              </a:avLst>
            </a:prstGeom>
            <a:solidFill>
              <a:schemeClr val="lt2"/>
            </a:solidFill>
            <a:ln>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555360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3A96-D1A2-594E-A14B-03B86A927C71}"/>
              </a:ext>
            </a:extLst>
          </p:cNvPr>
          <p:cNvSpPr>
            <a:spLocks noGrp="1"/>
          </p:cNvSpPr>
          <p:nvPr>
            <p:ph type="title"/>
          </p:nvPr>
        </p:nvSpPr>
        <p:spPr/>
        <p:txBody>
          <a:bodyPr/>
          <a:lstStyle/>
          <a:p>
            <a:r>
              <a:rPr lang="en-US" dirty="0"/>
              <a:t>Wrapping-up a Project</a:t>
            </a:r>
          </a:p>
        </p:txBody>
      </p:sp>
      <p:pic>
        <p:nvPicPr>
          <p:cNvPr id="3" name="Image" descr="Image">
            <a:extLst>
              <a:ext uri="{FF2B5EF4-FFF2-40B4-BE49-F238E27FC236}">
                <a16:creationId xmlns:a16="http://schemas.microsoft.com/office/drawing/2014/main" id="{B4600AF9-F653-5C4D-B293-C837AA12D892}"/>
              </a:ext>
            </a:extLst>
          </p:cNvPr>
          <p:cNvPicPr>
            <a:picLocks noChangeAspect="1"/>
          </p:cNvPicPr>
          <p:nvPr/>
        </p:nvPicPr>
        <p:blipFill rotWithShape="1">
          <a:blip r:embed="rId3"/>
          <a:srcRect l="27814" r="5877"/>
          <a:stretch/>
        </p:blipFill>
        <p:spPr>
          <a:xfrm>
            <a:off x="7271656" y="-1"/>
            <a:ext cx="4920343" cy="6883401"/>
          </a:xfrm>
          <a:prstGeom prst="rect">
            <a:avLst/>
          </a:prstGeom>
          <a:ln w="12700">
            <a:miter lim="400000"/>
          </a:ln>
        </p:spPr>
      </p:pic>
      <p:sp>
        <p:nvSpPr>
          <p:cNvPr id="4" name="Google Shape;690;p75">
            <a:extLst>
              <a:ext uri="{FF2B5EF4-FFF2-40B4-BE49-F238E27FC236}">
                <a16:creationId xmlns:a16="http://schemas.microsoft.com/office/drawing/2014/main" id="{D4235111-C8F5-1240-81B6-2DB4BBF3971A}"/>
              </a:ext>
            </a:extLst>
          </p:cNvPr>
          <p:cNvSpPr txBox="1">
            <a:spLocks/>
          </p:cNvSpPr>
          <p:nvPr/>
        </p:nvSpPr>
        <p:spPr>
          <a:xfrm>
            <a:off x="580780" y="1314575"/>
            <a:ext cx="5994192" cy="455519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Best Practices</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Store positive and negative results</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Preserve synthesis, intermediate results, code, data, and environment</a:t>
            </a:r>
          </a:p>
          <a:p>
            <a:pPr marL="251458" indent="-251458">
              <a:lnSpc>
                <a:spcPct val="100000"/>
              </a:lnSpc>
              <a:spcBef>
                <a:spcPts val="0"/>
              </a:spcBef>
              <a:buClr>
                <a:schemeClr val="bg2"/>
              </a:buClr>
              <a:buSzPct val="100000"/>
              <a:buFont typeface="Lato Regular"/>
              <a:buChar char="•"/>
              <a:defRPr sz="1900">
                <a:solidFill>
                  <a:srgbClr val="FFFFFF"/>
                </a:solidFill>
              </a:defRPr>
            </a:pPr>
            <a:endParaRPr lang="en-US" sz="2400" dirty="0">
              <a:solidFill>
                <a:schemeClr val="bg2"/>
              </a:solidFill>
              <a:latin typeface="Lato" panose="020F0502020204030203" pitchFamily="34" charset="0"/>
              <a:ea typeface="Lato" panose="020F0502020204030203" pitchFamily="34" charset="0"/>
              <a:cs typeface="Lato" panose="020F0502020204030203" pitchFamily="34" charset="0"/>
            </a:endParaRPr>
          </a:p>
          <a:p>
            <a:pPr marL="251458" indent="-251458">
              <a:lnSpc>
                <a:spcPct val="100000"/>
              </a:lnSpc>
              <a:spcBef>
                <a:spcPts val="0"/>
              </a:spcBef>
              <a:buClr>
                <a:schemeClr val="bg2"/>
              </a:buClr>
              <a:buSzPct val="100000"/>
              <a:buFont typeface="Lato Regular"/>
              <a:buChar char="•"/>
              <a:defRPr sz="1900">
                <a:solidFill>
                  <a:srgbClr val="FFFFFF"/>
                </a:solidFill>
              </a:defRPr>
            </a:pPr>
            <a:r>
              <a:rPr lang="en-US" sz="2400" dirty="0">
                <a:solidFill>
                  <a:schemeClr val="bg2"/>
                </a:solidFill>
                <a:latin typeface="Lato" panose="020F0502020204030203" pitchFamily="34" charset="0"/>
                <a:ea typeface="Lato" panose="020F0502020204030203" pitchFamily="34" charset="0"/>
                <a:cs typeface="Lato" panose="020F0502020204030203" pitchFamily="34" charset="0"/>
              </a:rPr>
              <a:t>Common Pitfalls</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Repeated quiet failures</a:t>
            </a:r>
          </a:p>
          <a:p>
            <a:pPr marL="708658" lvl="1" indent="-251458">
              <a:lnSpc>
                <a:spcPct val="100000"/>
              </a:lnSpc>
              <a:spcBef>
                <a:spcPts val="600"/>
              </a:spcBef>
              <a:buClr>
                <a:schemeClr val="bg2"/>
              </a:buClr>
              <a:buSzPct val="100000"/>
              <a:buFont typeface="Lato Regular"/>
              <a:buChar char="•"/>
              <a:defRPr sz="1900">
                <a:solidFill>
                  <a:srgbClr val="FFFFFF"/>
                </a:solidFill>
              </a:defRPr>
            </a:pPr>
            <a:r>
              <a:rPr lang="en-US" sz="2000" dirty="0">
                <a:solidFill>
                  <a:schemeClr val="bg2"/>
                </a:solidFill>
                <a:latin typeface="Lato" panose="020F0502020204030203" pitchFamily="34" charset="0"/>
                <a:ea typeface="Lato" panose="020F0502020204030203" pitchFamily="34" charset="0"/>
                <a:cs typeface="Lato" panose="020F0502020204030203" pitchFamily="34" charset="0"/>
              </a:rPr>
              <a:t>Old analysis doesn’t run</a:t>
            </a:r>
          </a:p>
        </p:txBody>
      </p:sp>
    </p:spTree>
    <p:extLst>
      <p:ext uri="{BB962C8B-B14F-4D97-AF65-F5344CB8AC3E}">
        <p14:creationId xmlns:p14="http://schemas.microsoft.com/office/powerpoint/2010/main" val="399774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AE674-FF09-6E40-9BE7-A7F65A3A47F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112332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1D48-9B46-CD48-815B-1E1E96FBDB3D}"/>
              </a:ext>
            </a:extLst>
          </p:cNvPr>
          <p:cNvSpPr>
            <a:spLocks noGrp="1"/>
          </p:cNvSpPr>
          <p:nvPr>
            <p:ph type="title"/>
          </p:nvPr>
        </p:nvSpPr>
        <p:spPr>
          <a:xfrm>
            <a:off x="580778" y="186875"/>
            <a:ext cx="11290379" cy="1127700"/>
          </a:xfrm>
        </p:spPr>
        <p:txBody>
          <a:bodyPr/>
          <a:lstStyle/>
          <a:p>
            <a:r>
              <a:rPr lang="en-US" dirty="0"/>
              <a:t>Pre-Launch Project Checklist: Questions to Ask</a:t>
            </a:r>
          </a:p>
        </p:txBody>
      </p:sp>
      <p:graphicFrame>
        <p:nvGraphicFramePr>
          <p:cNvPr id="5" name="Content Placeholder 4">
            <a:extLst>
              <a:ext uri="{FF2B5EF4-FFF2-40B4-BE49-F238E27FC236}">
                <a16:creationId xmlns:a16="http://schemas.microsoft.com/office/drawing/2014/main" id="{2CEB94BA-9F3D-3745-8F11-974B842618C9}"/>
              </a:ext>
            </a:extLst>
          </p:cNvPr>
          <p:cNvGraphicFramePr/>
          <p:nvPr>
            <p:extLst>
              <p:ext uri="{D42A27DB-BD31-4B8C-83A1-F6EECF244321}">
                <p14:modId xmlns:p14="http://schemas.microsoft.com/office/powerpoint/2010/main" val="2958118300"/>
              </p:ext>
            </p:extLst>
          </p:nvPr>
        </p:nvGraphicFramePr>
        <p:xfrm>
          <a:off x="578539" y="1199213"/>
          <a:ext cx="11032683" cy="5069598"/>
        </p:xfrm>
        <a:graphic>
          <a:graphicData uri="http://schemas.openxmlformats.org/drawingml/2006/table">
            <a:tbl>
              <a:tblPr bandRow="1"/>
              <a:tblGrid>
                <a:gridCol w="2147244">
                  <a:extLst>
                    <a:ext uri="{9D8B030D-6E8A-4147-A177-3AD203B41FA5}">
                      <a16:colId xmlns:a16="http://schemas.microsoft.com/office/drawing/2014/main" val="20000"/>
                    </a:ext>
                  </a:extLst>
                </a:gridCol>
                <a:gridCol w="8885439">
                  <a:extLst>
                    <a:ext uri="{9D8B030D-6E8A-4147-A177-3AD203B41FA5}">
                      <a16:colId xmlns:a16="http://schemas.microsoft.com/office/drawing/2014/main" val="20001"/>
                    </a:ext>
                  </a:extLst>
                </a:gridCol>
              </a:tblGrid>
              <a:tr h="777357">
                <a:tc>
                  <a:txBody>
                    <a:bodyPr/>
                    <a:lstStyle/>
                    <a:p>
                      <a:pPr marL="182880">
                        <a:defRPr sz="1800" b="0">
                          <a:solidFill>
                            <a:srgbClr val="000000"/>
                          </a:solidFill>
                        </a:defRPr>
                      </a:pPr>
                      <a:r>
                        <a:rPr b="0" i="0" dirty="0">
                          <a:solidFill>
                            <a:srgbClr val="FFFFFF"/>
                          </a:solidFill>
                          <a:latin typeface="Lato" panose="020F0502020204030203" pitchFamily="34" charset="0"/>
                          <a:ea typeface="Lato" panose="020F0502020204030203" pitchFamily="34" charset="0"/>
                          <a:cs typeface="Lato" panose="020F0502020204030203" pitchFamily="34" charset="0"/>
                        </a:rPr>
                        <a:t>Business Case</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tc>
                  <a:txBody>
                    <a:bodyPr/>
                    <a:lstStyle/>
                    <a:p>
                      <a:pPr marL="182880">
                        <a:defRPr sz="1800" b="0">
                          <a:solidFill>
                            <a:srgbClr val="000000"/>
                          </a:solidFill>
                        </a:defRPr>
                      </a:pPr>
                      <a:r>
                        <a:rPr sz="1200" b="0" i="0" dirty="0">
                          <a:solidFill>
                            <a:srgbClr val="FFFFFF"/>
                          </a:solidFill>
                          <a:latin typeface="Lato" panose="020F0502020204030203" pitchFamily="34" charset="0"/>
                          <a:ea typeface="Lato" panose="020F0502020204030203" pitchFamily="34" charset="0"/>
                          <a:cs typeface="Lato" panose="020F0502020204030203" pitchFamily="34" charset="0"/>
                        </a:rPr>
                        <a:t>What’s the desired outcome of the project, in terms of a business metric?
What are the linkages from your project to impacting that ultimate business metric? What is the order-of-magnitude ROI and cost?</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0"/>
                  </a:ext>
                </a:extLst>
              </a:tr>
              <a:tr h="552502">
                <a:tc>
                  <a:txBody>
                    <a:bodyPr/>
                    <a:lstStyle/>
                    <a:p>
                      <a:pPr marL="182880">
                        <a:defRPr sz="1800"/>
                      </a:pPr>
                      <a:r>
                        <a:rPr b="0" i="0" dirty="0">
                          <a:solidFill>
                            <a:srgbClr val="FFFFFF"/>
                          </a:solidFill>
                          <a:latin typeface="Lato" panose="020F0502020204030203" pitchFamily="34" charset="0"/>
                          <a:ea typeface="Lato" panose="020F0502020204030203" pitchFamily="34" charset="0"/>
                          <a:cs typeface="Lato" panose="020F0502020204030203" pitchFamily="34" charset="0"/>
                        </a:rPr>
                        <a:t>Stakeholders</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tc>
                  <a:txBody>
                    <a:bodyPr/>
                    <a:lstStyle/>
                    <a:p>
                      <a:pPr marL="182880">
                        <a:defRPr sz="1800"/>
                      </a:pPr>
                      <a:r>
                        <a:rPr sz="1200" b="0" i="0">
                          <a:solidFill>
                            <a:srgbClr val="FFFFFF"/>
                          </a:solidFill>
                          <a:latin typeface="Lato" panose="020F0502020204030203" pitchFamily="34" charset="0"/>
                          <a:ea typeface="Lato" panose="020F0502020204030203" pitchFamily="34" charset="0"/>
                          <a:cs typeface="Lato" panose="020F0502020204030203" pitchFamily="34" charset="0"/>
                        </a:rPr>
                        <a:t>Lead DS, Proposed Validator, Data Engineers, Product Manager, Business Executive, Business End User (internal or external), Application Developer, DevOps Engineer, Compliance </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552502">
                <a:tc>
                  <a:txBody>
                    <a:bodyPr/>
                    <a:lstStyle/>
                    <a:p>
                      <a:pPr marL="182880">
                        <a:defRPr sz="1800"/>
                      </a:pPr>
                      <a:r>
                        <a:rPr b="0" i="0" dirty="0">
                          <a:solidFill>
                            <a:srgbClr val="FFFFFF"/>
                          </a:solidFill>
                          <a:latin typeface="Lato" panose="020F0502020204030203" pitchFamily="34" charset="0"/>
                          <a:ea typeface="Lato" panose="020F0502020204030203" pitchFamily="34" charset="0"/>
                          <a:cs typeface="Lato" panose="020F0502020204030203" pitchFamily="34" charset="0"/>
                        </a:rPr>
                        <a:t>Technology</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tc>
                  <a:txBody>
                    <a:bodyPr/>
                    <a:lstStyle/>
                    <a:p>
                      <a:pPr marL="182880">
                        <a:defRPr sz="1800"/>
                      </a:pPr>
                      <a:r>
                        <a:rPr sz="1200" b="0" i="0" dirty="0">
                          <a:solidFill>
                            <a:srgbClr val="FFFFFF"/>
                          </a:solidFill>
                          <a:latin typeface="Lato" panose="020F0502020204030203" pitchFamily="34" charset="0"/>
                          <a:ea typeface="Lato" panose="020F0502020204030203" pitchFamily="34" charset="0"/>
                          <a:cs typeface="Lato" panose="020F0502020204030203" pitchFamily="34" charset="0"/>
                        </a:rPr>
                        <a:t>What compute hardware and software infrastructure do you anticipate being necessary?
Would your project benefit from specialized or parallelized computing?</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552502">
                <a:tc>
                  <a:txBody>
                    <a:bodyPr/>
                    <a:lstStyle/>
                    <a:p>
                      <a:pPr marL="182880">
                        <a:defRPr sz="1800"/>
                      </a:pPr>
                      <a:r>
                        <a:rPr b="0" i="0">
                          <a:solidFill>
                            <a:srgbClr val="FFFFFF"/>
                          </a:solidFill>
                          <a:latin typeface="Lato" panose="020F0502020204030203" pitchFamily="34" charset="0"/>
                          <a:ea typeface="Lato" panose="020F0502020204030203" pitchFamily="34" charset="0"/>
                          <a:cs typeface="Lato" panose="020F0502020204030203" pitchFamily="34" charset="0"/>
                        </a:rPr>
                        <a:t>Data</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tc>
                  <a:txBody>
                    <a:bodyPr/>
                    <a:lstStyle/>
                    <a:p>
                      <a:pPr marL="182880">
                        <a:defRPr sz="1800"/>
                      </a:pPr>
                      <a:r>
                        <a:rPr sz="1200" b="0" i="0" dirty="0">
                          <a:solidFill>
                            <a:srgbClr val="FFFFFF"/>
                          </a:solidFill>
                          <a:latin typeface="Lato" panose="020F0502020204030203" pitchFamily="34" charset="0"/>
                          <a:ea typeface="Lato" panose="020F0502020204030203" pitchFamily="34" charset="0"/>
                          <a:cs typeface="Lato" panose="020F0502020204030203" pitchFamily="34" charset="0"/>
                        </a:rPr>
                        <a:t>What relevant data exists today? Who are the subject matter experts?
What other data would we potentially want to capture, create, or buy externally?</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552502">
                <a:tc>
                  <a:txBody>
                    <a:bodyPr/>
                    <a:lstStyle/>
                    <a:p>
                      <a:pPr marL="182880">
                        <a:defRPr sz="1800"/>
                      </a:pPr>
                      <a:r>
                        <a:rPr b="0" i="0" dirty="0">
                          <a:solidFill>
                            <a:srgbClr val="FFFFFF"/>
                          </a:solidFill>
                          <a:latin typeface="Lato" panose="020F0502020204030203" pitchFamily="34" charset="0"/>
                          <a:ea typeface="Lato" panose="020F0502020204030203" pitchFamily="34" charset="0"/>
                          <a:cs typeface="Lato" panose="020F0502020204030203" pitchFamily="34" charset="0"/>
                        </a:rPr>
                        <a:t>Prior Art</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tc>
                  <a:txBody>
                    <a:bodyPr/>
                    <a:lstStyle/>
                    <a:p>
                      <a:pPr marL="182880">
                        <a:defRPr sz="1800"/>
                      </a:pPr>
                      <a:r>
                        <a:rPr sz="1200" b="0" i="0" dirty="0">
                          <a:solidFill>
                            <a:srgbClr val="FFFFFF"/>
                          </a:solidFill>
                          <a:latin typeface="Lato" panose="020F0502020204030203" pitchFamily="34" charset="0"/>
                          <a:ea typeface="Lato" panose="020F0502020204030203" pitchFamily="34" charset="0"/>
                          <a:cs typeface="Lato" panose="020F0502020204030203" pitchFamily="34" charset="0"/>
                        </a:rPr>
                        <a:t>Who has worked on this business topic before (internal and external)?
Who are the relevant experts in the techniques I will likely use? </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980798">
                <a:tc>
                  <a:txBody>
                    <a:bodyPr/>
                    <a:lstStyle/>
                    <a:p>
                      <a:pPr marL="182880">
                        <a:defRPr sz="1800"/>
                      </a:pPr>
                      <a:r>
                        <a:rPr b="0" i="0" dirty="0">
                          <a:solidFill>
                            <a:srgbClr val="FFFFFF"/>
                          </a:solidFill>
                          <a:latin typeface="Lato" panose="020F0502020204030203" pitchFamily="34" charset="0"/>
                          <a:ea typeface="Lato" panose="020F0502020204030203" pitchFamily="34" charset="0"/>
                          <a:cs typeface="Lato" panose="020F0502020204030203" pitchFamily="34" charset="0"/>
                        </a:rPr>
                        <a:t>Model Delivery</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tc>
                  <a:txBody>
                    <a:bodyPr/>
                    <a:lstStyle/>
                    <a:p>
                      <a:pPr marL="182880">
                        <a:defRPr sz="1800"/>
                      </a:pPr>
                      <a:r>
                        <a:rPr sz="1200" b="0" i="0" dirty="0">
                          <a:solidFill>
                            <a:srgbClr val="FFFFFF"/>
                          </a:solidFill>
                          <a:latin typeface="Lato" panose="020F0502020204030203" pitchFamily="34" charset="0"/>
                          <a:ea typeface="Lato" panose="020F0502020204030203" pitchFamily="34" charset="0"/>
                          <a:cs typeface="Lato" panose="020F0502020204030203" pitchFamily="34" charset="0"/>
                        </a:rPr>
                        <a:t>Who will consume this and what form factor will the final product take (report, app, API)?
What dependencies or resources will you require to deliver work this way (e.g., IT)?
What are other possible delivery mechanisms, especially ones that are lighter weight or easier to test first?
What user training is necessary to ensure adoption?</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r h="552502">
                <a:tc>
                  <a:txBody>
                    <a:bodyPr/>
                    <a:lstStyle/>
                    <a:p>
                      <a:pPr marL="182880">
                        <a:defRPr sz="1800"/>
                      </a:pPr>
                      <a:r>
                        <a:rPr b="0" i="0" dirty="0">
                          <a:solidFill>
                            <a:srgbClr val="FFFFFF"/>
                          </a:solidFill>
                          <a:latin typeface="Lato" panose="020F0502020204030203" pitchFamily="34" charset="0"/>
                          <a:ea typeface="Lato" panose="020F0502020204030203" pitchFamily="34" charset="0"/>
                          <a:cs typeface="Lato" panose="020F0502020204030203" pitchFamily="34" charset="0"/>
                        </a:rPr>
                        <a:t>Success Measure</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tc>
                  <a:txBody>
                    <a:bodyPr/>
                    <a:lstStyle/>
                    <a:p>
                      <a:pPr marL="182880">
                        <a:defRPr sz="1800"/>
                      </a:pPr>
                      <a:r>
                        <a:rPr sz="1200" b="0" i="0" dirty="0">
                          <a:solidFill>
                            <a:srgbClr val="FFFFFF"/>
                          </a:solidFill>
                          <a:latin typeface="Lato" panose="020F0502020204030203" pitchFamily="34" charset="0"/>
                          <a:ea typeface="Lato" panose="020F0502020204030203" pitchFamily="34" charset="0"/>
                          <a:cs typeface="Lato" panose="020F0502020204030203" pitchFamily="34" charset="0"/>
                        </a:rPr>
                        <a:t>How will you know if it’s working as expected, or otherwise get feedback? 
What’s your “monitoring” plan, even if it’s manual and subjective?</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6"/>
                  </a:ext>
                </a:extLst>
              </a:tr>
              <a:tr h="548933">
                <a:tc>
                  <a:txBody>
                    <a:bodyPr/>
                    <a:lstStyle/>
                    <a:p>
                      <a:pPr marL="182880">
                        <a:defRPr sz="1800"/>
                      </a:pPr>
                      <a:r>
                        <a:rPr b="0" i="0" dirty="0">
                          <a:solidFill>
                            <a:srgbClr val="FFFFFF"/>
                          </a:solidFill>
                          <a:latin typeface="Lato" panose="020F0502020204030203" pitchFamily="34" charset="0"/>
                          <a:ea typeface="Lato" panose="020F0502020204030203" pitchFamily="34" charset="0"/>
                          <a:cs typeface="Lato" panose="020F0502020204030203" pitchFamily="34" charset="0"/>
                        </a:rPr>
                        <a:t>Risk Mitigation</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tc>
                  <a:txBody>
                    <a:bodyPr/>
                    <a:lstStyle/>
                    <a:p>
                      <a:pPr marL="182880">
                        <a:defRPr sz="1800"/>
                      </a:pPr>
                      <a:r>
                        <a:rPr sz="1200" b="0" i="0" dirty="0">
                          <a:solidFill>
                            <a:srgbClr val="FFFFFF"/>
                          </a:solidFill>
                          <a:latin typeface="Lato" panose="020F0502020204030203" pitchFamily="34" charset="0"/>
                          <a:ea typeface="Lato" panose="020F0502020204030203" pitchFamily="34" charset="0"/>
                          <a:cs typeface="Lato" panose="020F0502020204030203" pitchFamily="34" charset="0"/>
                        </a:rPr>
                        <a:t>How could this model be mis-used by end users?
Any constraints on modeling approach (e.g., interpretability requirements)?</a:t>
                      </a:r>
                    </a:p>
                  </a:txBody>
                  <a:tcPr marL="45720" marR="4572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92735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6530-161D-5E4B-A539-517D335C31FB}"/>
              </a:ext>
            </a:extLst>
          </p:cNvPr>
          <p:cNvSpPr>
            <a:spLocks noGrp="1"/>
          </p:cNvSpPr>
          <p:nvPr>
            <p:ph type="title"/>
          </p:nvPr>
        </p:nvSpPr>
        <p:spPr/>
        <p:txBody>
          <a:bodyPr/>
          <a:lstStyle/>
          <a:p>
            <a:r>
              <a:rPr lang="en-US" dirty="0"/>
              <a:t>Following slides are there in case they need to be added during rehearsal: will probably all be deleted</a:t>
            </a:r>
          </a:p>
        </p:txBody>
      </p:sp>
    </p:spTree>
    <p:extLst>
      <p:ext uri="{BB962C8B-B14F-4D97-AF65-F5344CB8AC3E}">
        <p14:creationId xmlns:p14="http://schemas.microsoft.com/office/powerpoint/2010/main" val="599206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144"/>
          <p:cNvSpPr txBox="1">
            <a:spLocks noGrp="1"/>
          </p:cNvSpPr>
          <p:nvPr>
            <p:ph type="title"/>
          </p:nvPr>
        </p:nvSpPr>
        <p:spPr>
          <a:xfrm>
            <a:off x="580768" y="186867"/>
            <a:ext cx="9872800" cy="1127600"/>
          </a:xfrm>
          <a:prstGeom prst="rect">
            <a:avLst/>
          </a:prstGeom>
        </p:spPr>
        <p:txBody>
          <a:bodyPr spcFirstLastPara="1" wrap="square" lIns="91433" tIns="45700" rIns="91433" bIns="45700" anchor="ctr" anchorCtr="0">
            <a:noAutofit/>
          </a:bodyPr>
          <a:lstStyle/>
          <a:p>
            <a:r>
              <a:rPr lang="en"/>
              <a:t>Activity - Diagnostic Statistics in Domino</a:t>
            </a:r>
            <a:endParaRPr/>
          </a:p>
        </p:txBody>
      </p:sp>
      <p:pic>
        <p:nvPicPr>
          <p:cNvPr id="1283" name="Google Shape;1283;p144"/>
          <p:cNvPicPr preferRelativeResize="0"/>
          <p:nvPr/>
        </p:nvPicPr>
        <p:blipFill>
          <a:blip r:embed="rId3">
            <a:alphaModFix/>
          </a:blip>
          <a:stretch>
            <a:fillRect/>
          </a:stretch>
        </p:blipFill>
        <p:spPr>
          <a:xfrm>
            <a:off x="207767" y="1206168"/>
            <a:ext cx="11676264" cy="4997033"/>
          </a:xfrm>
          <a:prstGeom prst="rect">
            <a:avLst/>
          </a:prstGeom>
          <a:noFill/>
          <a:ln>
            <a:noFill/>
          </a:ln>
        </p:spPr>
      </p:pic>
      <p:sp>
        <p:nvSpPr>
          <p:cNvPr id="1284" name="Google Shape;1284;p144"/>
          <p:cNvSpPr txBox="1"/>
          <p:nvPr/>
        </p:nvSpPr>
        <p:spPr>
          <a:xfrm>
            <a:off x="4431900" y="6203200"/>
            <a:ext cx="3228000" cy="459600"/>
          </a:xfrm>
          <a:prstGeom prst="rect">
            <a:avLst/>
          </a:prstGeom>
          <a:noFill/>
          <a:ln>
            <a:noFill/>
          </a:ln>
        </p:spPr>
        <p:txBody>
          <a:bodyPr spcFirstLastPara="1" wrap="square" lIns="121900" tIns="121900" rIns="121900" bIns="121900" anchor="t" anchorCtr="0">
            <a:noAutofit/>
          </a:bodyPr>
          <a:lstStyle/>
          <a:p>
            <a:pPr algn="ctr"/>
            <a:r>
              <a:rPr lang="en" sz="1600" u="sng">
                <a:solidFill>
                  <a:schemeClr val="hlink"/>
                </a:solidFill>
                <a:latin typeface="Lato"/>
                <a:ea typeface="Lato"/>
                <a:cs typeface="Lato"/>
                <a:sym typeface="Lato"/>
                <a:hlinkClick r:id="rId4"/>
              </a:rPr>
              <a:t>Dominostats support docs</a:t>
            </a:r>
            <a:endParaRPr sz="1600">
              <a:latin typeface="Lato"/>
              <a:ea typeface="Lato"/>
              <a:cs typeface="Lato"/>
              <a:sym typeface="Lato"/>
            </a:endParaRPr>
          </a:p>
        </p:txBody>
      </p:sp>
    </p:spTree>
    <p:extLst>
      <p:ext uri="{BB962C8B-B14F-4D97-AF65-F5344CB8AC3E}">
        <p14:creationId xmlns:p14="http://schemas.microsoft.com/office/powerpoint/2010/main" val="1704882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46"/>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a:t>Improving Models</a:t>
            </a:r>
            <a:endParaRPr/>
          </a:p>
        </p:txBody>
      </p:sp>
      <p:sp>
        <p:nvSpPr>
          <p:cNvPr id="1295" name="Google Shape;1295;p146"/>
          <p:cNvSpPr txBox="1">
            <a:spLocks noGrp="1"/>
          </p:cNvSpPr>
          <p:nvPr>
            <p:ph type="body" idx="4294967295"/>
          </p:nvPr>
        </p:nvSpPr>
        <p:spPr>
          <a:xfrm>
            <a:off x="666267" y="1374000"/>
            <a:ext cx="106600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buAutoNum type="arabicPeriod"/>
            </a:pPr>
            <a:r>
              <a:rPr lang="en">
                <a:solidFill>
                  <a:srgbClr val="545454"/>
                </a:solidFill>
                <a:highlight>
                  <a:srgbClr val="FFFFFF"/>
                </a:highlight>
              </a:rPr>
              <a:t>Can I get more relevant data?</a:t>
            </a:r>
            <a:endParaRPr>
              <a:solidFill>
                <a:srgbClr val="545454"/>
              </a:solidFill>
              <a:highlight>
                <a:srgbClr val="FFFFFF"/>
              </a:highlight>
            </a:endParaRPr>
          </a:p>
          <a:p>
            <a:pPr marL="609585" indent="-482588">
              <a:lnSpc>
                <a:spcPct val="115000"/>
              </a:lnSpc>
              <a:spcBef>
                <a:spcPts val="1333"/>
              </a:spcBef>
              <a:buClr>
                <a:srgbClr val="545454"/>
              </a:buClr>
              <a:buSzPts val="2100"/>
              <a:buAutoNum type="arabicPeriod"/>
            </a:pPr>
            <a:r>
              <a:rPr lang="en">
                <a:solidFill>
                  <a:srgbClr val="545454"/>
                </a:solidFill>
                <a:highlight>
                  <a:srgbClr val="FFFFFF"/>
                </a:highlight>
              </a:rPr>
              <a:t>Can I create more useful features out of my data or eliminate irrelevant ones?</a:t>
            </a:r>
            <a:endParaRPr>
              <a:solidFill>
                <a:srgbClr val="545454"/>
              </a:solidFill>
              <a:highlight>
                <a:srgbClr val="FFFFFF"/>
              </a:highlight>
            </a:endParaRPr>
          </a:p>
          <a:p>
            <a:pPr marL="609585" indent="-482588">
              <a:lnSpc>
                <a:spcPct val="115000"/>
              </a:lnSpc>
              <a:spcBef>
                <a:spcPts val="1333"/>
              </a:spcBef>
              <a:buClr>
                <a:srgbClr val="545454"/>
              </a:buClr>
              <a:buSzPts val="2100"/>
              <a:buAutoNum type="arabicPeriod"/>
            </a:pPr>
            <a:r>
              <a:rPr lang="en">
                <a:solidFill>
                  <a:srgbClr val="545454"/>
                </a:solidFill>
                <a:highlight>
                  <a:srgbClr val="FFFFFF"/>
                </a:highlight>
              </a:rPr>
              <a:t>Can I improve my model?</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spTree>
    <p:extLst>
      <p:ext uri="{BB962C8B-B14F-4D97-AF65-F5344CB8AC3E}">
        <p14:creationId xmlns:p14="http://schemas.microsoft.com/office/powerpoint/2010/main" val="21903774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47"/>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a:t>Hyperparameters</a:t>
            </a:r>
            <a:endParaRPr/>
          </a:p>
        </p:txBody>
      </p:sp>
      <p:sp>
        <p:nvSpPr>
          <p:cNvPr id="1301" name="Google Shape;1301;p147"/>
          <p:cNvSpPr txBox="1">
            <a:spLocks noGrp="1"/>
          </p:cNvSpPr>
          <p:nvPr>
            <p:ph type="body" idx="4294967295"/>
          </p:nvPr>
        </p:nvSpPr>
        <p:spPr>
          <a:xfrm>
            <a:off x="666267" y="1374000"/>
            <a:ext cx="106600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pPr>
            <a:r>
              <a:rPr lang="en">
                <a:solidFill>
                  <a:srgbClr val="545454"/>
                </a:solidFill>
                <a:highlight>
                  <a:srgbClr val="FFFFFF"/>
                </a:highlight>
              </a:rPr>
              <a:t>Settings that “tune” the algorithm for optimum performance</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Unlikely to know ahead of time - trial-and-error</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Different for each model</a:t>
            </a:r>
            <a:endParaRPr>
              <a:solidFill>
                <a:srgbClr val="545454"/>
              </a:solidFill>
              <a:highlight>
                <a:srgbClr val="FFFFFF"/>
              </a:highlight>
            </a:endParaRPr>
          </a:p>
          <a:p>
            <a:pPr marL="1219170" lvl="1" indent="-457189">
              <a:lnSpc>
                <a:spcPct val="115000"/>
              </a:lnSpc>
              <a:spcBef>
                <a:spcPts val="1333"/>
              </a:spcBef>
              <a:buClr>
                <a:srgbClr val="545454"/>
              </a:buClr>
              <a:buSzPts val="1800"/>
            </a:pPr>
            <a:r>
              <a:rPr lang="en">
                <a:solidFill>
                  <a:srgbClr val="545454"/>
                </a:solidFill>
                <a:highlight>
                  <a:srgbClr val="FFFFFF"/>
                </a:highlight>
              </a:rPr>
              <a:t>Random forest includes things like the </a:t>
            </a:r>
            <a:r>
              <a:rPr lang="en" i="1">
                <a:solidFill>
                  <a:srgbClr val="545454"/>
                </a:solidFill>
                <a:highlight>
                  <a:srgbClr val="FFFFFF"/>
                </a:highlight>
              </a:rPr>
              <a:t>number of decision trees</a:t>
            </a:r>
            <a:r>
              <a:rPr lang="en">
                <a:solidFill>
                  <a:srgbClr val="545454"/>
                </a:solidFill>
                <a:highlight>
                  <a:srgbClr val="FFFFFF"/>
                </a:highlight>
              </a:rPr>
              <a:t> in the forest or </a:t>
            </a:r>
            <a:r>
              <a:rPr lang="en" i="1">
                <a:solidFill>
                  <a:srgbClr val="545454"/>
                </a:solidFill>
                <a:highlight>
                  <a:srgbClr val="FFFFFF"/>
                </a:highlight>
              </a:rPr>
              <a:t>number of features</a:t>
            </a:r>
            <a:r>
              <a:rPr lang="en">
                <a:solidFill>
                  <a:srgbClr val="545454"/>
                </a:solidFill>
                <a:highlight>
                  <a:srgbClr val="FFFFFF"/>
                </a:highlight>
              </a:rPr>
              <a:t> when splitting a node</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Balance compute time and scoring metric</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spTree>
    <p:extLst>
      <p:ext uri="{BB962C8B-B14F-4D97-AF65-F5344CB8AC3E}">
        <p14:creationId xmlns:p14="http://schemas.microsoft.com/office/powerpoint/2010/main" val="870103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dirty="0"/>
              <a:t>Need Help?</a:t>
            </a:r>
            <a:endParaRPr dirty="0"/>
          </a:p>
        </p:txBody>
      </p:sp>
      <p:pic>
        <p:nvPicPr>
          <p:cNvPr id="484" name="Google Shape;484;p44"/>
          <p:cNvPicPr preferRelativeResize="0">
            <a:picLocks noChangeAspect="1"/>
          </p:cNvPicPr>
          <p:nvPr/>
        </p:nvPicPr>
        <p:blipFill>
          <a:blip r:embed="rId3">
            <a:alphaModFix/>
          </a:blip>
          <a:stretch>
            <a:fillRect/>
          </a:stretch>
        </p:blipFill>
        <p:spPr>
          <a:xfrm>
            <a:off x="1670053" y="1188720"/>
            <a:ext cx="8867988" cy="5038344"/>
          </a:xfrm>
          <a:prstGeom prst="rect">
            <a:avLst/>
          </a:prstGeom>
          <a:noFill/>
          <a:ln w="19050">
            <a:solidFill>
              <a:schemeClr val="tx1"/>
            </a:solidFill>
          </a:ln>
        </p:spPr>
      </p:pic>
      <p:sp>
        <p:nvSpPr>
          <p:cNvPr id="485" name="Google Shape;485;p44"/>
          <p:cNvSpPr txBox="1"/>
          <p:nvPr/>
        </p:nvSpPr>
        <p:spPr>
          <a:xfrm>
            <a:off x="10057995" y="5104528"/>
            <a:ext cx="781600" cy="983200"/>
          </a:xfrm>
          <a:prstGeom prst="rect">
            <a:avLst/>
          </a:prstGeom>
          <a:noFill/>
          <a:ln>
            <a:noFill/>
          </a:ln>
        </p:spPr>
        <p:txBody>
          <a:bodyPr spcFirstLastPara="1" wrap="square" lIns="121900" tIns="121900" rIns="121900" bIns="121900" anchor="t" anchorCtr="0">
            <a:noAutofit/>
          </a:bodyPr>
          <a:lstStyle/>
          <a:p>
            <a:r>
              <a:rPr lang="en" sz="6000" b="1" dirty="0">
                <a:solidFill>
                  <a:srgbClr val="FFC000"/>
                </a:solidFill>
                <a:latin typeface="Lato Black" panose="020F0502020204030203" pitchFamily="34" charset="0"/>
                <a:ea typeface="Lato Black" panose="020F0502020204030203" pitchFamily="34" charset="0"/>
                <a:cs typeface="Lato Black" panose="020F0502020204030203" pitchFamily="34" charset="0"/>
                <a:sym typeface="Lato"/>
              </a:rPr>
              <a:t>X</a:t>
            </a:r>
            <a:endParaRPr sz="6000" b="1" dirty="0">
              <a:solidFill>
                <a:srgbClr val="FFC000"/>
              </a:solidFill>
              <a:latin typeface="Lato Black" panose="020F0502020204030203" pitchFamily="34" charset="0"/>
              <a:ea typeface="Lato Black" panose="020F0502020204030203" pitchFamily="34" charset="0"/>
              <a:cs typeface="Lato Black" panose="020F0502020204030203" pitchFamily="34" charset="0"/>
              <a:sym typeface="Lato"/>
            </a:endParaRPr>
          </a:p>
        </p:txBody>
      </p:sp>
    </p:spTree>
    <p:extLst>
      <p:ext uri="{BB962C8B-B14F-4D97-AF65-F5344CB8AC3E}">
        <p14:creationId xmlns:p14="http://schemas.microsoft.com/office/powerpoint/2010/main" val="12385120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50"/>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a:t>Grid Search</a:t>
            </a:r>
            <a:endParaRPr/>
          </a:p>
        </p:txBody>
      </p:sp>
      <p:sp>
        <p:nvSpPr>
          <p:cNvPr id="1317" name="Google Shape;1317;p150"/>
          <p:cNvSpPr txBox="1">
            <a:spLocks noGrp="1"/>
          </p:cNvSpPr>
          <p:nvPr>
            <p:ph type="body" idx="4294967295"/>
          </p:nvPr>
        </p:nvSpPr>
        <p:spPr>
          <a:xfrm>
            <a:off x="666267" y="1374000"/>
            <a:ext cx="106600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pPr>
            <a:r>
              <a:rPr lang="en">
                <a:solidFill>
                  <a:srgbClr val="545454"/>
                </a:solidFill>
                <a:highlight>
                  <a:srgbClr val="FFFFFF"/>
                </a:highlight>
              </a:rPr>
              <a:t>Builds a model for every combination of the specified hyperparameters and evaluates model</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Can change scoring method to maximize given metric or minimize some error</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Randomized search more efficient, uses random combination of hyperparameters</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spTree>
    <p:extLst>
      <p:ext uri="{BB962C8B-B14F-4D97-AF65-F5344CB8AC3E}">
        <p14:creationId xmlns:p14="http://schemas.microsoft.com/office/powerpoint/2010/main" val="236500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51"/>
          <p:cNvSpPr txBox="1">
            <a:spLocks noGrp="1"/>
          </p:cNvSpPr>
          <p:nvPr>
            <p:ph type="title"/>
          </p:nvPr>
        </p:nvSpPr>
        <p:spPr>
          <a:xfrm>
            <a:off x="580761" y="186867"/>
            <a:ext cx="7415600" cy="1127600"/>
          </a:xfrm>
          <a:prstGeom prst="rect">
            <a:avLst/>
          </a:prstGeom>
        </p:spPr>
        <p:txBody>
          <a:bodyPr spcFirstLastPara="1" wrap="square" lIns="91433" tIns="45700" rIns="91433" bIns="45700" anchor="ctr" anchorCtr="0">
            <a:noAutofit/>
          </a:bodyPr>
          <a:lstStyle/>
          <a:p>
            <a:r>
              <a:rPr lang="en"/>
              <a:t>Overfitting and Underfitting</a:t>
            </a:r>
            <a:endParaRPr/>
          </a:p>
        </p:txBody>
      </p:sp>
      <p:sp>
        <p:nvSpPr>
          <p:cNvPr id="1323" name="Google Shape;1323;p151"/>
          <p:cNvSpPr txBox="1">
            <a:spLocks noGrp="1"/>
          </p:cNvSpPr>
          <p:nvPr>
            <p:ph type="body" idx="4294967295"/>
          </p:nvPr>
        </p:nvSpPr>
        <p:spPr>
          <a:xfrm>
            <a:off x="666267" y="1374000"/>
            <a:ext cx="106600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pPr>
            <a:r>
              <a:rPr lang="en">
                <a:solidFill>
                  <a:srgbClr val="545454"/>
                </a:solidFill>
                <a:highlight>
                  <a:srgbClr val="FFFFFF"/>
                </a:highlight>
              </a:rPr>
              <a:t>Underfitting - when model is unable to capture the underlying pattern of data (usually high bias and low variance)</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Overfitting - model captures noise along with patterns (usually low bias and high variance)</a:t>
            </a:r>
            <a:endParaRPr>
              <a:solidFill>
                <a:srgbClr val="545454"/>
              </a:solidFill>
              <a:highlight>
                <a:srgbClr val="FFFFFF"/>
              </a:highlight>
            </a:endParaRPr>
          </a:p>
          <a:p>
            <a:pPr marL="1219170" lvl="1" indent="-457189">
              <a:lnSpc>
                <a:spcPct val="115000"/>
              </a:lnSpc>
              <a:spcBef>
                <a:spcPts val="1333"/>
              </a:spcBef>
              <a:buClr>
                <a:srgbClr val="545454"/>
              </a:buClr>
              <a:buSzPts val="1800"/>
            </a:pPr>
            <a:r>
              <a:rPr lang="en">
                <a:solidFill>
                  <a:srgbClr val="545454"/>
                </a:solidFill>
                <a:highlight>
                  <a:srgbClr val="FFFFFF"/>
                </a:highlight>
              </a:rPr>
              <a:t>Complex models are prone to overfitting</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spTree>
    <p:extLst>
      <p:ext uri="{BB962C8B-B14F-4D97-AF65-F5344CB8AC3E}">
        <p14:creationId xmlns:p14="http://schemas.microsoft.com/office/powerpoint/2010/main" val="477302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52"/>
          <p:cNvSpPr txBox="1">
            <a:spLocks noGrp="1"/>
          </p:cNvSpPr>
          <p:nvPr>
            <p:ph type="title"/>
          </p:nvPr>
        </p:nvSpPr>
        <p:spPr>
          <a:xfrm>
            <a:off x="580761" y="186867"/>
            <a:ext cx="7415600" cy="1127600"/>
          </a:xfrm>
          <a:prstGeom prst="rect">
            <a:avLst/>
          </a:prstGeom>
        </p:spPr>
        <p:txBody>
          <a:bodyPr spcFirstLastPara="1" wrap="square" lIns="91433" tIns="45700" rIns="91433" bIns="45700" anchor="ctr" anchorCtr="0">
            <a:noAutofit/>
          </a:bodyPr>
          <a:lstStyle/>
          <a:p>
            <a:r>
              <a:rPr lang="en"/>
              <a:t>Overfitting and Underfitting</a:t>
            </a:r>
            <a:endParaRPr/>
          </a:p>
        </p:txBody>
      </p:sp>
      <p:pic>
        <p:nvPicPr>
          <p:cNvPr id="1329" name="Google Shape;1329;p152"/>
          <p:cNvPicPr preferRelativeResize="0"/>
          <p:nvPr/>
        </p:nvPicPr>
        <p:blipFill>
          <a:blip r:embed="rId3">
            <a:alphaModFix/>
          </a:blip>
          <a:stretch>
            <a:fillRect/>
          </a:stretch>
        </p:blipFill>
        <p:spPr>
          <a:xfrm>
            <a:off x="6335833" y="1902247"/>
            <a:ext cx="5034867" cy="4072333"/>
          </a:xfrm>
          <a:prstGeom prst="rect">
            <a:avLst/>
          </a:prstGeom>
          <a:noFill/>
          <a:ln>
            <a:noFill/>
          </a:ln>
        </p:spPr>
      </p:pic>
      <p:pic>
        <p:nvPicPr>
          <p:cNvPr id="1330" name="Google Shape;1330;p152"/>
          <p:cNvPicPr preferRelativeResize="0"/>
          <p:nvPr/>
        </p:nvPicPr>
        <p:blipFill>
          <a:blip r:embed="rId4">
            <a:alphaModFix/>
          </a:blip>
          <a:stretch>
            <a:fillRect/>
          </a:stretch>
        </p:blipFill>
        <p:spPr>
          <a:xfrm>
            <a:off x="571500" y="1809651"/>
            <a:ext cx="5034867" cy="4164912"/>
          </a:xfrm>
          <a:prstGeom prst="rect">
            <a:avLst/>
          </a:prstGeom>
          <a:noFill/>
          <a:ln>
            <a:noFill/>
          </a:ln>
        </p:spPr>
      </p:pic>
      <p:sp>
        <p:nvSpPr>
          <p:cNvPr id="1331" name="Google Shape;1331;p152"/>
          <p:cNvSpPr txBox="1"/>
          <p:nvPr/>
        </p:nvSpPr>
        <p:spPr>
          <a:xfrm>
            <a:off x="1859467" y="1454233"/>
            <a:ext cx="2953600" cy="448000"/>
          </a:xfrm>
          <a:prstGeom prst="rect">
            <a:avLst/>
          </a:prstGeom>
          <a:noFill/>
          <a:ln>
            <a:noFill/>
          </a:ln>
        </p:spPr>
        <p:txBody>
          <a:bodyPr spcFirstLastPara="1" wrap="square" lIns="121900" tIns="121900" rIns="121900" bIns="121900" anchor="t" anchorCtr="0">
            <a:noAutofit/>
          </a:bodyPr>
          <a:lstStyle/>
          <a:p>
            <a:pPr algn="ctr"/>
            <a:r>
              <a:rPr lang="en" sz="2800">
                <a:latin typeface="Lato"/>
                <a:ea typeface="Lato"/>
                <a:cs typeface="Lato"/>
                <a:sym typeface="Lato"/>
              </a:rPr>
              <a:t>Underfitting</a:t>
            </a:r>
            <a:endParaRPr sz="2800">
              <a:latin typeface="Lato"/>
              <a:ea typeface="Lato"/>
              <a:cs typeface="Lato"/>
              <a:sym typeface="Lato"/>
            </a:endParaRPr>
          </a:p>
        </p:txBody>
      </p:sp>
      <p:sp>
        <p:nvSpPr>
          <p:cNvPr id="1332" name="Google Shape;1332;p152"/>
          <p:cNvSpPr txBox="1"/>
          <p:nvPr/>
        </p:nvSpPr>
        <p:spPr>
          <a:xfrm>
            <a:off x="7376467" y="1454233"/>
            <a:ext cx="2953600" cy="448000"/>
          </a:xfrm>
          <a:prstGeom prst="rect">
            <a:avLst/>
          </a:prstGeom>
          <a:noFill/>
          <a:ln>
            <a:noFill/>
          </a:ln>
        </p:spPr>
        <p:txBody>
          <a:bodyPr spcFirstLastPara="1" wrap="square" lIns="121900" tIns="121900" rIns="121900" bIns="121900" anchor="t" anchorCtr="0">
            <a:noAutofit/>
          </a:bodyPr>
          <a:lstStyle/>
          <a:p>
            <a:pPr algn="ctr"/>
            <a:r>
              <a:rPr lang="en" sz="2800">
                <a:latin typeface="Lato"/>
                <a:ea typeface="Lato"/>
                <a:cs typeface="Lato"/>
                <a:sym typeface="Lato"/>
              </a:rPr>
              <a:t>Overfitting</a:t>
            </a:r>
            <a:endParaRPr sz="2800">
              <a:latin typeface="Lato"/>
              <a:ea typeface="Lato"/>
              <a:cs typeface="Lato"/>
              <a:sym typeface="Lato"/>
            </a:endParaRPr>
          </a:p>
        </p:txBody>
      </p:sp>
    </p:spTree>
    <p:extLst>
      <p:ext uri="{BB962C8B-B14F-4D97-AF65-F5344CB8AC3E}">
        <p14:creationId xmlns:p14="http://schemas.microsoft.com/office/powerpoint/2010/main" val="9038729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53"/>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a:t>Cross Validation</a:t>
            </a:r>
            <a:endParaRPr/>
          </a:p>
        </p:txBody>
      </p:sp>
      <p:sp>
        <p:nvSpPr>
          <p:cNvPr id="1338" name="Google Shape;1338;p153"/>
          <p:cNvSpPr txBox="1">
            <a:spLocks noGrp="1"/>
          </p:cNvSpPr>
          <p:nvPr>
            <p:ph type="body" idx="4294967295"/>
          </p:nvPr>
        </p:nvSpPr>
        <p:spPr>
          <a:xfrm>
            <a:off x="6376351" y="4933033"/>
            <a:ext cx="4882000" cy="415200"/>
          </a:xfrm>
          <a:prstGeom prst="rect">
            <a:avLst/>
          </a:prstGeom>
        </p:spPr>
        <p:txBody>
          <a:bodyPr spcFirstLastPara="1" wrap="square" lIns="91433" tIns="45700" rIns="91433" bIns="45700" anchor="t" anchorCtr="0">
            <a:noAutofit/>
          </a:bodyPr>
          <a:lstStyle/>
          <a:p>
            <a:pPr marL="0" indent="0">
              <a:spcBef>
                <a:spcPts val="1067"/>
              </a:spcBef>
              <a:buNone/>
            </a:pPr>
            <a:r>
              <a:rPr lang="en" sz="1067" u="sng">
                <a:solidFill>
                  <a:schemeClr val="hlink"/>
                </a:solidFill>
                <a:latin typeface="Arial"/>
                <a:ea typeface="Arial"/>
                <a:cs typeface="Arial"/>
                <a:sym typeface="Arial"/>
                <a:hlinkClick r:id="rId3"/>
              </a:rPr>
              <a:t>https://towardsdatascience.com/cross-validation-70289113a072</a:t>
            </a:r>
            <a:endParaRPr sz="1067">
              <a:latin typeface="Arial"/>
              <a:ea typeface="Arial"/>
              <a:cs typeface="Arial"/>
              <a:sym typeface="Arial"/>
            </a:endParaRPr>
          </a:p>
        </p:txBody>
      </p:sp>
      <p:sp>
        <p:nvSpPr>
          <p:cNvPr id="1339" name="Google Shape;1339;p153"/>
          <p:cNvSpPr txBox="1">
            <a:spLocks noGrp="1"/>
          </p:cNvSpPr>
          <p:nvPr>
            <p:ph type="body" idx="4294967295"/>
          </p:nvPr>
        </p:nvSpPr>
        <p:spPr>
          <a:xfrm>
            <a:off x="666267" y="1374000"/>
            <a:ext cx="45836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pPr>
            <a:r>
              <a:rPr lang="en">
                <a:solidFill>
                  <a:srgbClr val="545454"/>
                </a:solidFill>
                <a:highlight>
                  <a:schemeClr val="lt1"/>
                </a:highlight>
              </a:rPr>
              <a:t>Used to help eliminate over- and -underfitting</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Re-sampling procedure to evaluate a model</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Each data point gets used once in the training and testing set</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Used by Grid Search</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pic>
        <p:nvPicPr>
          <p:cNvPr id="1340" name="Google Shape;1340;p153"/>
          <p:cNvPicPr preferRelativeResize="0"/>
          <p:nvPr/>
        </p:nvPicPr>
        <p:blipFill>
          <a:blip r:embed="rId4">
            <a:alphaModFix/>
          </a:blip>
          <a:stretch>
            <a:fillRect/>
          </a:stretch>
        </p:blipFill>
        <p:spPr>
          <a:xfrm>
            <a:off x="5453067" y="1517675"/>
            <a:ext cx="6099492" cy="3212159"/>
          </a:xfrm>
          <a:prstGeom prst="rect">
            <a:avLst/>
          </a:prstGeom>
          <a:noFill/>
          <a:ln>
            <a:noFill/>
          </a:ln>
        </p:spPr>
      </p:pic>
    </p:spTree>
    <p:extLst>
      <p:ext uri="{BB962C8B-B14F-4D97-AF65-F5344CB8AC3E}">
        <p14:creationId xmlns:p14="http://schemas.microsoft.com/office/powerpoint/2010/main" val="3390108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54"/>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a:t>Feature Engineering</a:t>
            </a:r>
            <a:endParaRPr/>
          </a:p>
        </p:txBody>
      </p:sp>
      <p:sp>
        <p:nvSpPr>
          <p:cNvPr id="1346" name="Google Shape;1346;p154"/>
          <p:cNvSpPr txBox="1">
            <a:spLocks noGrp="1"/>
          </p:cNvSpPr>
          <p:nvPr>
            <p:ph type="body" idx="4294967295"/>
          </p:nvPr>
        </p:nvSpPr>
        <p:spPr>
          <a:xfrm>
            <a:off x="666267" y="1374000"/>
            <a:ext cx="106600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pPr>
            <a:r>
              <a:rPr lang="en">
                <a:solidFill>
                  <a:srgbClr val="545454"/>
                </a:solidFill>
                <a:highlight>
                  <a:srgbClr val="FFFFFF"/>
                </a:highlight>
              </a:rPr>
              <a:t>Remove features that are just creating noise or are not improving models but increasing run time</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Random forest classifiers perform some implicit feature selection because they split nodes on important variables</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Can have models output the importance of different features</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spTree>
    <p:extLst>
      <p:ext uri="{BB962C8B-B14F-4D97-AF65-F5344CB8AC3E}">
        <p14:creationId xmlns:p14="http://schemas.microsoft.com/office/powerpoint/2010/main" val="3085751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55"/>
          <p:cNvSpPr txBox="1">
            <a:spLocks noGrp="1"/>
          </p:cNvSpPr>
          <p:nvPr>
            <p:ph type="title"/>
          </p:nvPr>
        </p:nvSpPr>
        <p:spPr>
          <a:xfrm>
            <a:off x="580761" y="186867"/>
            <a:ext cx="7513600" cy="1127600"/>
          </a:xfrm>
          <a:prstGeom prst="rect">
            <a:avLst/>
          </a:prstGeom>
        </p:spPr>
        <p:txBody>
          <a:bodyPr spcFirstLastPara="1" wrap="square" lIns="91433" tIns="45700" rIns="91433" bIns="45700" anchor="ctr" anchorCtr="0">
            <a:noAutofit/>
          </a:bodyPr>
          <a:lstStyle/>
          <a:p>
            <a:r>
              <a:rPr lang="en"/>
              <a:t>Improving Models Summary</a:t>
            </a:r>
            <a:endParaRPr/>
          </a:p>
        </p:txBody>
      </p:sp>
      <p:sp>
        <p:nvSpPr>
          <p:cNvPr id="1352" name="Google Shape;1352;p155"/>
          <p:cNvSpPr txBox="1">
            <a:spLocks noGrp="1"/>
          </p:cNvSpPr>
          <p:nvPr>
            <p:ph type="body" idx="4294967295"/>
          </p:nvPr>
        </p:nvSpPr>
        <p:spPr>
          <a:xfrm>
            <a:off x="666267" y="1374000"/>
            <a:ext cx="106600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pPr>
            <a:r>
              <a:rPr lang="en">
                <a:solidFill>
                  <a:srgbClr val="545454"/>
                </a:solidFill>
                <a:highlight>
                  <a:srgbClr val="FFFFFF"/>
                </a:highlight>
              </a:rPr>
              <a:t>Try to find more relevant data</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Use grid search to find optimal hyperparameters</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Make sure to use test and train sets to prevent overfitting</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Look at keeping only relevant features</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spTree>
    <p:extLst>
      <p:ext uri="{BB962C8B-B14F-4D97-AF65-F5344CB8AC3E}">
        <p14:creationId xmlns:p14="http://schemas.microsoft.com/office/powerpoint/2010/main" val="4000391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20"/>
          <p:cNvSpPr txBox="1">
            <a:spLocks noGrp="1"/>
          </p:cNvSpPr>
          <p:nvPr>
            <p:ph type="ctrTitle"/>
          </p:nvPr>
        </p:nvSpPr>
        <p:spPr>
          <a:xfrm>
            <a:off x="1524000" y="2235200"/>
            <a:ext cx="9144000" cy="2387600"/>
          </a:xfrm>
          <a:prstGeom prst="rect">
            <a:avLst/>
          </a:prstGeom>
        </p:spPr>
        <p:txBody>
          <a:bodyPr spcFirstLastPara="1" wrap="square" lIns="91433" tIns="45700" rIns="91433" bIns="45700" anchor="ctr" anchorCtr="0">
            <a:noAutofit/>
          </a:bodyPr>
          <a:lstStyle/>
          <a:p>
            <a:r>
              <a:rPr lang="en"/>
              <a:t>Sharing Models</a:t>
            </a:r>
            <a:endParaRPr/>
          </a:p>
        </p:txBody>
      </p:sp>
    </p:spTree>
    <p:extLst>
      <p:ext uri="{BB962C8B-B14F-4D97-AF65-F5344CB8AC3E}">
        <p14:creationId xmlns:p14="http://schemas.microsoft.com/office/powerpoint/2010/main" val="347984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21"/>
          <p:cNvSpPr txBox="1">
            <a:spLocks noGrp="1"/>
          </p:cNvSpPr>
          <p:nvPr>
            <p:ph type="body" idx="1"/>
          </p:nvPr>
        </p:nvSpPr>
        <p:spPr>
          <a:xfrm>
            <a:off x="415600" y="1536633"/>
            <a:ext cx="5742400" cy="4555200"/>
          </a:xfrm>
          <a:prstGeom prst="rect">
            <a:avLst/>
          </a:prstGeom>
          <a:noFill/>
          <a:ln>
            <a:noFill/>
          </a:ln>
        </p:spPr>
        <p:txBody>
          <a:bodyPr spcFirstLastPara="1" wrap="square" lIns="91433" tIns="45700" rIns="91433" bIns="45700" anchor="t" anchorCtr="0">
            <a:noAutofit/>
          </a:bodyPr>
          <a:lstStyle/>
          <a:p>
            <a:pPr>
              <a:lnSpc>
                <a:spcPct val="115000"/>
              </a:lnSpc>
              <a:spcBef>
                <a:spcPts val="0"/>
              </a:spcBef>
              <a:buClr>
                <a:schemeClr val="dk2"/>
              </a:buClr>
              <a:buFont typeface="Lato Light"/>
              <a:buChar char="•"/>
            </a:pPr>
            <a:r>
              <a:rPr lang="en">
                <a:solidFill>
                  <a:schemeClr val="dk2"/>
                </a:solidFill>
                <a:latin typeface="Lato Light"/>
                <a:ea typeface="Lato Light"/>
                <a:cs typeface="Lato Light"/>
                <a:sym typeface="Lato Light"/>
              </a:rPr>
              <a:t>Interactive dashboards</a:t>
            </a:r>
            <a:endParaRPr>
              <a:solidFill>
                <a:schemeClr val="dk2"/>
              </a:solidFill>
            </a:endParaRPr>
          </a:p>
          <a:p>
            <a:pPr>
              <a:lnSpc>
                <a:spcPct val="115000"/>
              </a:lnSpc>
              <a:spcBef>
                <a:spcPts val="1333"/>
              </a:spcBef>
              <a:buClr>
                <a:schemeClr val="dk2"/>
              </a:buClr>
              <a:buFont typeface="Lato Light"/>
              <a:buChar char="•"/>
            </a:pPr>
            <a:r>
              <a:rPr lang="en">
                <a:solidFill>
                  <a:schemeClr val="dk2"/>
                </a:solidFill>
                <a:latin typeface="Lato Light"/>
                <a:ea typeface="Lato Light"/>
                <a:cs typeface="Lato Light"/>
                <a:sym typeface="Lato Light"/>
              </a:rPr>
              <a:t>Model driven applications</a:t>
            </a:r>
            <a:endParaRPr>
              <a:solidFill>
                <a:schemeClr val="dk2"/>
              </a:solidFill>
            </a:endParaRPr>
          </a:p>
          <a:p>
            <a:pPr>
              <a:lnSpc>
                <a:spcPct val="115000"/>
              </a:lnSpc>
              <a:spcBef>
                <a:spcPts val="1333"/>
              </a:spcBef>
              <a:buClr>
                <a:schemeClr val="dk2"/>
              </a:buClr>
              <a:buFont typeface="Lato Light"/>
              <a:buChar char="•"/>
            </a:pPr>
            <a:r>
              <a:rPr lang="en">
                <a:solidFill>
                  <a:schemeClr val="dk2"/>
                </a:solidFill>
                <a:latin typeface="Lato Light"/>
                <a:ea typeface="Lato Light"/>
                <a:cs typeface="Lato Light"/>
                <a:sym typeface="Lato Light"/>
              </a:rPr>
              <a:t>Visualizations to explain model results</a:t>
            </a:r>
            <a:endParaRPr>
              <a:solidFill>
                <a:schemeClr val="dk2"/>
              </a:solidFill>
            </a:endParaRPr>
          </a:p>
          <a:p>
            <a:pPr>
              <a:lnSpc>
                <a:spcPct val="115000"/>
              </a:lnSpc>
              <a:spcBef>
                <a:spcPts val="1333"/>
              </a:spcBef>
              <a:spcAft>
                <a:spcPts val="1333"/>
              </a:spcAft>
              <a:buClr>
                <a:schemeClr val="dk2"/>
              </a:buClr>
              <a:buFont typeface="Lato Light"/>
              <a:buChar char="•"/>
            </a:pPr>
            <a:r>
              <a:rPr lang="en">
                <a:solidFill>
                  <a:schemeClr val="dk2"/>
                </a:solidFill>
                <a:latin typeface="Lato Light"/>
                <a:ea typeface="Lato Light"/>
                <a:cs typeface="Lato Light"/>
                <a:sym typeface="Lato Light"/>
              </a:rPr>
              <a:t>Tailor design to your audience: customer, business user, or executive</a:t>
            </a:r>
            <a:endParaRPr>
              <a:solidFill>
                <a:schemeClr val="dk2"/>
              </a:solidFill>
              <a:latin typeface="Lato Light"/>
              <a:ea typeface="Lato Light"/>
              <a:cs typeface="Lato Light"/>
              <a:sym typeface="Lato Light"/>
            </a:endParaRPr>
          </a:p>
        </p:txBody>
      </p:sp>
      <p:sp>
        <p:nvSpPr>
          <p:cNvPr id="1022" name="Google Shape;1022;p121"/>
          <p:cNvSpPr txBox="1">
            <a:spLocks noGrp="1"/>
          </p:cNvSpPr>
          <p:nvPr>
            <p:ph type="title"/>
          </p:nvPr>
        </p:nvSpPr>
        <p:spPr>
          <a:xfrm>
            <a:off x="415600" y="593367"/>
            <a:ext cx="11360800" cy="763600"/>
          </a:xfrm>
          <a:prstGeom prst="rect">
            <a:avLst/>
          </a:prstGeom>
        </p:spPr>
        <p:txBody>
          <a:bodyPr spcFirstLastPara="1" wrap="square" lIns="91433" tIns="45700" rIns="91433" bIns="45700" anchor="ctr" anchorCtr="0">
            <a:noAutofit/>
          </a:bodyPr>
          <a:lstStyle/>
          <a:p>
            <a:pPr>
              <a:buClr>
                <a:srgbClr val="FCFCFC"/>
              </a:buClr>
              <a:buSzPts val="2100"/>
            </a:pPr>
            <a:r>
              <a:rPr lang="en" sz="3200" b="1">
                <a:solidFill>
                  <a:schemeClr val="accent1"/>
                </a:solidFill>
                <a:latin typeface="Lato"/>
                <a:ea typeface="Lato"/>
                <a:cs typeface="Lato"/>
                <a:sym typeface="Lato"/>
              </a:rPr>
              <a:t>Create Interactive Data Products</a:t>
            </a:r>
            <a:endParaRPr sz="3200" b="1">
              <a:solidFill>
                <a:schemeClr val="accent1"/>
              </a:solidFill>
              <a:latin typeface="Lato"/>
              <a:ea typeface="Lato"/>
              <a:cs typeface="Lato"/>
              <a:sym typeface="Lato"/>
            </a:endParaRPr>
          </a:p>
        </p:txBody>
      </p:sp>
      <p:pic>
        <p:nvPicPr>
          <p:cNvPr id="1023" name="Google Shape;1023;p121"/>
          <p:cNvPicPr preferRelativeResize="0">
            <a:picLocks noGrp="1"/>
          </p:cNvPicPr>
          <p:nvPr>
            <p:ph type="pic" idx="2"/>
          </p:nvPr>
        </p:nvPicPr>
        <p:blipFill rotWithShape="1">
          <a:blip r:embed="rId3">
            <a:alphaModFix/>
          </a:blip>
          <a:srcRect t="20286" b="20292"/>
          <a:stretch/>
        </p:blipFill>
        <p:spPr>
          <a:xfrm>
            <a:off x="6615856" y="1356960"/>
            <a:ext cx="5068800" cy="4518000"/>
          </a:xfrm>
          <a:prstGeom prst="rect">
            <a:avLst/>
          </a:prstGeom>
          <a:noFill/>
          <a:ln>
            <a:noFill/>
          </a:ln>
        </p:spPr>
      </p:pic>
    </p:spTree>
    <p:extLst>
      <p:ext uri="{BB962C8B-B14F-4D97-AF65-F5344CB8AC3E}">
        <p14:creationId xmlns:p14="http://schemas.microsoft.com/office/powerpoint/2010/main" val="818209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22"/>
          <p:cNvSpPr txBox="1">
            <a:spLocks noGrp="1"/>
          </p:cNvSpPr>
          <p:nvPr>
            <p:ph type="body" idx="1"/>
          </p:nvPr>
        </p:nvSpPr>
        <p:spPr>
          <a:xfrm>
            <a:off x="415600" y="1356967"/>
            <a:ext cx="11360800" cy="4555200"/>
          </a:xfrm>
          <a:prstGeom prst="rect">
            <a:avLst/>
          </a:prstGeom>
          <a:noFill/>
          <a:ln>
            <a:noFill/>
          </a:ln>
        </p:spPr>
        <p:txBody>
          <a:bodyPr spcFirstLastPara="1" wrap="square" lIns="91433" tIns="45700" rIns="91433" bIns="45700" anchor="t" anchorCtr="0">
            <a:noAutofit/>
          </a:bodyPr>
          <a:lstStyle/>
          <a:p>
            <a:pPr marL="287859" indent="-304792">
              <a:lnSpc>
                <a:spcPct val="100000"/>
              </a:lnSpc>
              <a:spcBef>
                <a:spcPts val="0"/>
              </a:spcBef>
              <a:buClr>
                <a:srgbClr val="000000"/>
              </a:buClr>
              <a:buSzPts val="1800"/>
            </a:pPr>
            <a:r>
              <a:rPr lang="en" sz="2400">
                <a:solidFill>
                  <a:srgbClr val="000000"/>
                </a:solidFill>
                <a:latin typeface="Lato Light"/>
                <a:ea typeface="Lato Light"/>
                <a:cs typeface="Lato Light"/>
                <a:sym typeface="Lato Light"/>
              </a:rPr>
              <a:t>Shiny</a:t>
            </a:r>
            <a:endParaRPr sz="2400">
              <a:solidFill>
                <a:srgbClr val="000000"/>
              </a:solidFill>
            </a:endParaRPr>
          </a:p>
          <a:p>
            <a:pPr marL="965176" lvl="1" indent="-304792">
              <a:lnSpc>
                <a:spcPct val="100000"/>
              </a:lnSpc>
              <a:buClr>
                <a:srgbClr val="000000"/>
              </a:buClr>
            </a:pPr>
            <a:r>
              <a:rPr lang="en">
                <a:solidFill>
                  <a:srgbClr val="000000"/>
                </a:solidFill>
                <a:latin typeface="Lato Light"/>
                <a:ea typeface="Lato Light"/>
                <a:cs typeface="Lato Light"/>
                <a:sym typeface="Lato Light"/>
              </a:rPr>
              <a:t>Easy to get started</a:t>
            </a:r>
            <a:endParaRPr>
              <a:solidFill>
                <a:srgbClr val="000000"/>
              </a:solidFill>
            </a:endParaRPr>
          </a:p>
          <a:p>
            <a:pPr marL="965176" lvl="1" indent="-304792">
              <a:lnSpc>
                <a:spcPct val="100000"/>
              </a:lnSpc>
              <a:buClr>
                <a:srgbClr val="000000"/>
              </a:buClr>
            </a:pPr>
            <a:r>
              <a:rPr lang="en">
                <a:solidFill>
                  <a:srgbClr val="000000"/>
                </a:solidFill>
                <a:latin typeface="Lato Light"/>
                <a:ea typeface="Lato Light"/>
                <a:cs typeface="Lato Light"/>
                <a:sym typeface="Lato Light"/>
              </a:rPr>
              <a:t>Easy to debug</a:t>
            </a:r>
            <a:endParaRPr>
              <a:solidFill>
                <a:srgbClr val="000000"/>
              </a:solidFill>
            </a:endParaRPr>
          </a:p>
          <a:p>
            <a:pPr marL="965176" lvl="1" indent="-304792">
              <a:lnSpc>
                <a:spcPct val="100000"/>
              </a:lnSpc>
              <a:buClr>
                <a:srgbClr val="000000"/>
              </a:buClr>
            </a:pPr>
            <a:r>
              <a:rPr lang="en">
                <a:solidFill>
                  <a:srgbClr val="000000"/>
                </a:solidFill>
                <a:latin typeface="Lato Light"/>
                <a:ea typeface="Lato Light"/>
                <a:cs typeface="Lato Light"/>
                <a:sym typeface="Lato Light"/>
              </a:rPr>
              <a:t>Focused on data</a:t>
            </a:r>
            <a:endParaRPr>
              <a:solidFill>
                <a:srgbClr val="000000"/>
              </a:solidFill>
            </a:endParaRPr>
          </a:p>
          <a:p>
            <a:pPr marL="965176" lvl="1" indent="-304792">
              <a:lnSpc>
                <a:spcPct val="100000"/>
              </a:lnSpc>
              <a:buClr>
                <a:srgbClr val="000000"/>
              </a:buClr>
            </a:pPr>
            <a:r>
              <a:rPr lang="en">
                <a:solidFill>
                  <a:srgbClr val="000000"/>
                </a:solidFill>
                <a:latin typeface="Lato Light"/>
                <a:ea typeface="Lato Light"/>
                <a:cs typeface="Lato Light"/>
                <a:sym typeface="Lato Light"/>
              </a:rPr>
              <a:t>Exclusive to R</a:t>
            </a:r>
            <a:endParaRPr>
              <a:solidFill>
                <a:srgbClr val="000000"/>
              </a:solidFill>
            </a:endParaRPr>
          </a:p>
          <a:p>
            <a:pPr marL="287859" indent="-304792">
              <a:lnSpc>
                <a:spcPct val="100000"/>
              </a:lnSpc>
              <a:buClr>
                <a:srgbClr val="000000"/>
              </a:buClr>
              <a:buSzPts val="1800"/>
            </a:pPr>
            <a:r>
              <a:rPr lang="en" sz="2400">
                <a:solidFill>
                  <a:srgbClr val="000000"/>
                </a:solidFill>
                <a:latin typeface="Lato Light"/>
                <a:ea typeface="Lato Light"/>
                <a:cs typeface="Lato Light"/>
                <a:sym typeface="Lato Light"/>
              </a:rPr>
              <a:t>Dash</a:t>
            </a:r>
            <a:endParaRPr sz="2400">
              <a:solidFill>
                <a:srgbClr val="000000"/>
              </a:solidFill>
            </a:endParaRPr>
          </a:p>
          <a:p>
            <a:pPr marL="965176" lvl="1" indent="-304792">
              <a:lnSpc>
                <a:spcPct val="100000"/>
              </a:lnSpc>
              <a:buClr>
                <a:srgbClr val="000000"/>
              </a:buClr>
            </a:pPr>
            <a:r>
              <a:rPr lang="en">
                <a:solidFill>
                  <a:srgbClr val="000000"/>
                </a:solidFill>
                <a:latin typeface="Lato Light"/>
                <a:ea typeface="Lato Light"/>
                <a:cs typeface="Lato Light"/>
                <a:sym typeface="Lato Light"/>
              </a:rPr>
              <a:t>Python’s answer to Shiny</a:t>
            </a:r>
            <a:endParaRPr>
              <a:solidFill>
                <a:srgbClr val="000000"/>
              </a:solidFill>
            </a:endParaRPr>
          </a:p>
          <a:p>
            <a:pPr marL="965176" lvl="1" indent="-304792">
              <a:lnSpc>
                <a:spcPct val="100000"/>
              </a:lnSpc>
              <a:buClr>
                <a:srgbClr val="000000"/>
              </a:buClr>
            </a:pPr>
            <a:r>
              <a:rPr lang="en">
                <a:solidFill>
                  <a:srgbClr val="000000"/>
                </a:solidFill>
                <a:latin typeface="Lato Light"/>
                <a:ea typeface="Lato Light"/>
                <a:cs typeface="Lato Light"/>
                <a:sym typeface="Lato Light"/>
              </a:rPr>
              <a:t>Harder than R, easier than Flask</a:t>
            </a:r>
            <a:endParaRPr>
              <a:solidFill>
                <a:srgbClr val="000000"/>
              </a:solidFill>
            </a:endParaRPr>
          </a:p>
          <a:p>
            <a:pPr marL="965176" lvl="1" indent="-304792">
              <a:lnSpc>
                <a:spcPct val="100000"/>
              </a:lnSpc>
              <a:buClr>
                <a:srgbClr val="000000"/>
              </a:buClr>
            </a:pPr>
            <a:r>
              <a:rPr lang="en">
                <a:solidFill>
                  <a:srgbClr val="000000"/>
                </a:solidFill>
                <a:latin typeface="Lato Light"/>
                <a:ea typeface="Lato Light"/>
                <a:cs typeface="Lato Light"/>
                <a:sym typeface="Lato Light"/>
              </a:rPr>
              <a:t>Focused on data</a:t>
            </a:r>
            <a:endParaRPr>
              <a:solidFill>
                <a:srgbClr val="000000"/>
              </a:solidFill>
              <a:latin typeface="Lato Light"/>
              <a:ea typeface="Lato Light"/>
              <a:cs typeface="Lato Light"/>
              <a:sym typeface="Lato Light"/>
            </a:endParaRPr>
          </a:p>
          <a:p>
            <a:pPr marL="287859" indent="-304792">
              <a:lnSpc>
                <a:spcPct val="100000"/>
              </a:lnSpc>
              <a:buClr>
                <a:srgbClr val="000000"/>
              </a:buClr>
              <a:buSzPts val="1800"/>
            </a:pPr>
            <a:r>
              <a:rPr lang="en" sz="2400">
                <a:solidFill>
                  <a:srgbClr val="000000"/>
                </a:solidFill>
                <a:latin typeface="Lato Light"/>
                <a:ea typeface="Lato Light"/>
                <a:cs typeface="Lato Light"/>
                <a:sym typeface="Lato Light"/>
              </a:rPr>
              <a:t>Flask</a:t>
            </a:r>
            <a:endParaRPr sz="2400">
              <a:solidFill>
                <a:srgbClr val="000000"/>
              </a:solidFill>
            </a:endParaRPr>
          </a:p>
          <a:p>
            <a:pPr marL="965176" lvl="1" indent="-304792">
              <a:lnSpc>
                <a:spcPct val="100000"/>
              </a:lnSpc>
              <a:buClr>
                <a:srgbClr val="000000"/>
              </a:buClr>
            </a:pPr>
            <a:r>
              <a:rPr lang="en">
                <a:solidFill>
                  <a:srgbClr val="000000"/>
                </a:solidFill>
                <a:latin typeface="Lato Light"/>
                <a:ea typeface="Lato Light"/>
                <a:cs typeface="Lato Light"/>
                <a:sym typeface="Lato Light"/>
              </a:rPr>
              <a:t>General web app framework for Python</a:t>
            </a:r>
            <a:endParaRPr>
              <a:solidFill>
                <a:srgbClr val="000000"/>
              </a:solidFill>
            </a:endParaRPr>
          </a:p>
          <a:p>
            <a:pPr marL="0" indent="0">
              <a:spcBef>
                <a:spcPts val="0"/>
              </a:spcBef>
              <a:buClr>
                <a:srgbClr val="FCFCFC"/>
              </a:buClr>
              <a:buNone/>
            </a:pPr>
            <a:endParaRPr>
              <a:solidFill>
                <a:srgbClr val="000000"/>
              </a:solidFill>
              <a:latin typeface="Lato Light"/>
              <a:ea typeface="Lato Light"/>
              <a:cs typeface="Lato Light"/>
              <a:sym typeface="Lato Light"/>
            </a:endParaRPr>
          </a:p>
        </p:txBody>
      </p:sp>
      <p:pic>
        <p:nvPicPr>
          <p:cNvPr id="1030" name="Google Shape;1030;p122"/>
          <p:cNvPicPr preferRelativeResize="0"/>
          <p:nvPr/>
        </p:nvPicPr>
        <p:blipFill rotWithShape="1">
          <a:blip r:embed="rId3">
            <a:alphaModFix/>
          </a:blip>
          <a:srcRect/>
          <a:stretch/>
        </p:blipFill>
        <p:spPr>
          <a:xfrm>
            <a:off x="6178444" y="1813467"/>
            <a:ext cx="2187777" cy="2535563"/>
          </a:xfrm>
          <a:prstGeom prst="rect">
            <a:avLst/>
          </a:prstGeom>
          <a:noFill/>
          <a:ln>
            <a:noFill/>
          </a:ln>
        </p:spPr>
      </p:pic>
      <p:pic>
        <p:nvPicPr>
          <p:cNvPr id="1031" name="Google Shape;1031;p122"/>
          <p:cNvPicPr preferRelativeResize="0"/>
          <p:nvPr/>
        </p:nvPicPr>
        <p:blipFill rotWithShape="1">
          <a:blip r:embed="rId4">
            <a:alphaModFix/>
          </a:blip>
          <a:srcRect/>
          <a:stretch/>
        </p:blipFill>
        <p:spPr>
          <a:xfrm>
            <a:off x="9045786" y="3917558"/>
            <a:ext cx="2762541" cy="1547023"/>
          </a:xfrm>
          <a:prstGeom prst="rect">
            <a:avLst/>
          </a:prstGeom>
          <a:noFill/>
          <a:ln>
            <a:noFill/>
          </a:ln>
        </p:spPr>
      </p:pic>
      <p:pic>
        <p:nvPicPr>
          <p:cNvPr id="1032" name="Google Shape;1032;p122"/>
          <p:cNvPicPr preferRelativeResize="0"/>
          <p:nvPr/>
        </p:nvPicPr>
        <p:blipFill rotWithShape="1">
          <a:blip r:embed="rId5">
            <a:alphaModFix/>
          </a:blip>
          <a:srcRect/>
          <a:stretch/>
        </p:blipFill>
        <p:spPr>
          <a:xfrm>
            <a:off x="9061802" y="1356961"/>
            <a:ext cx="2730500" cy="1936609"/>
          </a:xfrm>
          <a:prstGeom prst="rect">
            <a:avLst/>
          </a:prstGeom>
          <a:noFill/>
          <a:ln>
            <a:noFill/>
          </a:ln>
        </p:spPr>
      </p:pic>
      <p:sp>
        <p:nvSpPr>
          <p:cNvPr id="1033" name="Google Shape;1033;p122"/>
          <p:cNvSpPr txBox="1">
            <a:spLocks noGrp="1"/>
          </p:cNvSpPr>
          <p:nvPr>
            <p:ph type="title"/>
          </p:nvPr>
        </p:nvSpPr>
        <p:spPr>
          <a:xfrm>
            <a:off x="415600" y="593367"/>
            <a:ext cx="11360800" cy="763600"/>
          </a:xfrm>
          <a:prstGeom prst="rect">
            <a:avLst/>
          </a:prstGeom>
        </p:spPr>
        <p:txBody>
          <a:bodyPr spcFirstLastPara="1" wrap="square" lIns="91433" tIns="45700" rIns="91433" bIns="45700" anchor="ctr" anchorCtr="0">
            <a:noAutofit/>
          </a:bodyPr>
          <a:lstStyle/>
          <a:p>
            <a:pPr>
              <a:buClr>
                <a:srgbClr val="FCFCFC"/>
              </a:buClr>
              <a:buSzPts val="2100"/>
            </a:pPr>
            <a:r>
              <a:rPr lang="en" sz="3200" b="1">
                <a:solidFill>
                  <a:schemeClr val="accent1"/>
                </a:solidFill>
                <a:latin typeface="Lato"/>
                <a:ea typeface="Lato"/>
                <a:cs typeface="Lato"/>
                <a:sym typeface="Lato"/>
              </a:rPr>
              <a:t>Common Web Application Frameworks for Data Scientists</a:t>
            </a:r>
            <a:endParaRPr sz="3200" b="1">
              <a:solidFill>
                <a:schemeClr val="accent1"/>
              </a:solidFill>
              <a:latin typeface="Lato"/>
              <a:ea typeface="Lato"/>
              <a:cs typeface="Lato"/>
              <a:sym typeface="Lato"/>
            </a:endParaRPr>
          </a:p>
          <a:p>
            <a:endParaRPr sz="2800">
              <a:solidFill>
                <a:srgbClr val="000000"/>
              </a:solidFill>
            </a:endParaRPr>
          </a:p>
        </p:txBody>
      </p:sp>
    </p:spTree>
    <p:extLst>
      <p:ext uri="{BB962C8B-B14F-4D97-AF65-F5344CB8AC3E}">
        <p14:creationId xmlns:p14="http://schemas.microsoft.com/office/powerpoint/2010/main" val="505230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23"/>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a:t>Dash</a:t>
            </a:r>
            <a:endParaRPr/>
          </a:p>
        </p:txBody>
      </p:sp>
      <p:sp>
        <p:nvSpPr>
          <p:cNvPr id="1039" name="Google Shape;1039;p123"/>
          <p:cNvSpPr txBox="1">
            <a:spLocks noGrp="1"/>
          </p:cNvSpPr>
          <p:nvPr>
            <p:ph type="body" idx="4294967295"/>
          </p:nvPr>
        </p:nvSpPr>
        <p:spPr>
          <a:xfrm>
            <a:off x="666267" y="1374000"/>
            <a:ext cx="106600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pPr>
            <a:r>
              <a:rPr lang="en">
                <a:solidFill>
                  <a:srgbClr val="545454"/>
                </a:solidFill>
                <a:highlight>
                  <a:srgbClr val="FFFFFF"/>
                </a:highlight>
              </a:rPr>
              <a:t>Python framework for building analytical web applications</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Easy to publish in Domino</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Ties together Plot.ly, React, and Flask</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spTree>
    <p:extLst>
      <p:ext uri="{BB962C8B-B14F-4D97-AF65-F5344CB8AC3E}">
        <p14:creationId xmlns:p14="http://schemas.microsoft.com/office/powerpoint/2010/main" val="2939672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744BE-80F2-EF41-AC6A-0002D041FF2C}"/>
              </a:ext>
            </a:extLst>
          </p:cNvPr>
          <p:cNvSpPr>
            <a:spLocks noGrp="1"/>
          </p:cNvSpPr>
          <p:nvPr>
            <p:ph type="title"/>
          </p:nvPr>
        </p:nvSpPr>
        <p:spPr>
          <a:xfrm>
            <a:off x="2835667" y="2865150"/>
            <a:ext cx="6520665" cy="1127700"/>
          </a:xfrm>
        </p:spPr>
        <p:txBody>
          <a:bodyPr/>
          <a:lstStyle/>
          <a:p>
            <a:pPr algn="ctr"/>
            <a:r>
              <a:rPr lang="en-US" dirty="0"/>
              <a:t>At the heart of data science </a:t>
            </a:r>
            <a:br>
              <a:rPr lang="en-US" dirty="0"/>
            </a:br>
            <a:r>
              <a:rPr lang="en-US" dirty="0"/>
              <a:t>lies an innocuous sounding thing…</a:t>
            </a:r>
          </a:p>
        </p:txBody>
      </p:sp>
    </p:spTree>
    <p:extLst>
      <p:ext uri="{BB962C8B-B14F-4D97-AF65-F5344CB8AC3E}">
        <p14:creationId xmlns:p14="http://schemas.microsoft.com/office/powerpoint/2010/main" val="14334380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24"/>
          <p:cNvSpPr txBox="1">
            <a:spLocks noGrp="1"/>
          </p:cNvSpPr>
          <p:nvPr>
            <p:ph type="title"/>
          </p:nvPr>
        </p:nvSpPr>
        <p:spPr>
          <a:xfrm>
            <a:off x="415600" y="593367"/>
            <a:ext cx="11360800" cy="763600"/>
          </a:xfrm>
          <a:prstGeom prst="rect">
            <a:avLst/>
          </a:prstGeom>
          <a:noFill/>
          <a:ln>
            <a:noFill/>
          </a:ln>
        </p:spPr>
        <p:txBody>
          <a:bodyPr spcFirstLastPara="1" wrap="square" lIns="91433" tIns="45700" rIns="91433" bIns="45700" anchor="t" anchorCtr="0">
            <a:noAutofit/>
          </a:bodyPr>
          <a:lstStyle/>
          <a:p>
            <a:r>
              <a:rPr lang="en" b="1">
                <a:solidFill>
                  <a:schemeClr val="accent1"/>
                </a:solidFill>
                <a:latin typeface="Lato"/>
                <a:ea typeface="Lato"/>
                <a:cs typeface="Lato"/>
                <a:sym typeface="Lato"/>
              </a:rPr>
              <a:t>Web Apps in Domino</a:t>
            </a:r>
            <a:endParaRPr b="1">
              <a:solidFill>
                <a:schemeClr val="accent1"/>
              </a:solidFill>
              <a:latin typeface="Lato"/>
              <a:ea typeface="Lato"/>
              <a:cs typeface="Lato"/>
              <a:sym typeface="Lato"/>
            </a:endParaRPr>
          </a:p>
        </p:txBody>
      </p:sp>
      <p:pic>
        <p:nvPicPr>
          <p:cNvPr id="1046" name="Google Shape;1046;p124"/>
          <p:cNvPicPr preferRelativeResize="0"/>
          <p:nvPr/>
        </p:nvPicPr>
        <p:blipFill rotWithShape="1">
          <a:blip r:embed="rId3">
            <a:alphaModFix/>
          </a:blip>
          <a:srcRect/>
          <a:stretch/>
        </p:blipFill>
        <p:spPr>
          <a:xfrm>
            <a:off x="1159046" y="2955758"/>
            <a:ext cx="1431753" cy="1431753"/>
          </a:xfrm>
          <a:prstGeom prst="rect">
            <a:avLst/>
          </a:prstGeom>
          <a:noFill/>
          <a:ln>
            <a:noFill/>
          </a:ln>
        </p:spPr>
      </p:pic>
      <p:sp>
        <p:nvSpPr>
          <p:cNvPr id="1047" name="Google Shape;1047;p124"/>
          <p:cNvSpPr txBox="1"/>
          <p:nvPr/>
        </p:nvSpPr>
        <p:spPr>
          <a:xfrm>
            <a:off x="1413213" y="5982227"/>
            <a:ext cx="1031200" cy="400400"/>
          </a:xfrm>
          <a:prstGeom prst="rect">
            <a:avLst/>
          </a:prstGeom>
          <a:noFill/>
          <a:ln>
            <a:noFill/>
          </a:ln>
        </p:spPr>
        <p:txBody>
          <a:bodyPr spcFirstLastPara="1" wrap="square" lIns="91433" tIns="45700" rIns="91433" bIns="45700" anchor="t" anchorCtr="0">
            <a:noAutofit/>
          </a:bodyPr>
          <a:lstStyle/>
          <a:p>
            <a:r>
              <a:rPr lang="en" sz="2000">
                <a:solidFill>
                  <a:schemeClr val="dk1"/>
                </a:solidFill>
                <a:latin typeface="Lato Light"/>
                <a:ea typeface="Lato Light"/>
                <a:cs typeface="Lato Light"/>
                <a:sym typeface="Lato Light"/>
              </a:rPr>
              <a:t>/mnt/…</a:t>
            </a:r>
            <a:endParaRPr sz="2000">
              <a:solidFill>
                <a:schemeClr val="dk1"/>
              </a:solidFill>
              <a:latin typeface="Lato Light"/>
              <a:ea typeface="Lato Light"/>
              <a:cs typeface="Lato Light"/>
              <a:sym typeface="Lato Light"/>
            </a:endParaRPr>
          </a:p>
        </p:txBody>
      </p:sp>
      <p:sp>
        <p:nvSpPr>
          <p:cNvPr id="1048" name="Google Shape;1048;p124"/>
          <p:cNvSpPr/>
          <p:nvPr/>
        </p:nvSpPr>
        <p:spPr>
          <a:xfrm>
            <a:off x="3376865" y="3146255"/>
            <a:ext cx="866400" cy="866400"/>
          </a:xfrm>
          <a:prstGeom prst="plus">
            <a:avLst>
              <a:gd name="adj" fmla="val 43543"/>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049" name="Google Shape;1049;p124"/>
          <p:cNvSpPr txBox="1"/>
          <p:nvPr/>
        </p:nvSpPr>
        <p:spPr>
          <a:xfrm>
            <a:off x="4644863" y="1963592"/>
            <a:ext cx="2005200" cy="646000"/>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Lato Light"/>
                <a:ea typeface="Lato Light"/>
                <a:cs typeface="Lato Light"/>
                <a:sym typeface="Lato Light"/>
              </a:rPr>
              <a:t>Start an app server</a:t>
            </a:r>
            <a:endParaRPr sz="1467"/>
          </a:p>
          <a:p>
            <a:endParaRPr sz="1867">
              <a:solidFill>
                <a:schemeClr val="dk1"/>
              </a:solidFill>
              <a:latin typeface="Lato Light"/>
              <a:ea typeface="Lato Light"/>
              <a:cs typeface="Lato Light"/>
              <a:sym typeface="Lato Light"/>
            </a:endParaRPr>
          </a:p>
        </p:txBody>
      </p:sp>
      <p:sp>
        <p:nvSpPr>
          <p:cNvPr id="1050" name="Google Shape;1050;p124"/>
          <p:cNvSpPr/>
          <p:nvPr/>
        </p:nvSpPr>
        <p:spPr>
          <a:xfrm>
            <a:off x="6978880" y="3250528"/>
            <a:ext cx="1171200" cy="657600"/>
          </a:xfrm>
          <a:prstGeom prst="mathEqual">
            <a:avLst>
              <a:gd name="adj1" fmla="val 23520"/>
              <a:gd name="adj2" fmla="val 1176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dk1"/>
              </a:solidFill>
              <a:latin typeface="Calibri"/>
              <a:ea typeface="Calibri"/>
              <a:cs typeface="Calibri"/>
              <a:sym typeface="Calibri"/>
            </a:endParaRPr>
          </a:p>
        </p:txBody>
      </p:sp>
      <p:pic>
        <p:nvPicPr>
          <p:cNvPr id="1051" name="Google Shape;1051;p124"/>
          <p:cNvPicPr preferRelativeResize="0"/>
          <p:nvPr/>
        </p:nvPicPr>
        <p:blipFill rotWithShape="1">
          <a:blip r:embed="rId4">
            <a:alphaModFix/>
          </a:blip>
          <a:srcRect/>
          <a:stretch/>
        </p:blipFill>
        <p:spPr>
          <a:xfrm>
            <a:off x="8446732" y="2332786"/>
            <a:ext cx="3561731" cy="2493212"/>
          </a:xfrm>
          <a:prstGeom prst="rect">
            <a:avLst/>
          </a:prstGeom>
          <a:noFill/>
          <a:ln>
            <a:noFill/>
          </a:ln>
        </p:spPr>
      </p:pic>
      <p:sp>
        <p:nvSpPr>
          <p:cNvPr id="1052" name="Google Shape;1052;p124"/>
          <p:cNvSpPr/>
          <p:nvPr/>
        </p:nvSpPr>
        <p:spPr>
          <a:xfrm>
            <a:off x="5063901" y="4646928"/>
            <a:ext cx="814400" cy="1171200"/>
          </a:xfrm>
          <a:prstGeom prst="up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053" name="Google Shape;1053;p124"/>
          <p:cNvSpPr txBox="1"/>
          <p:nvPr/>
        </p:nvSpPr>
        <p:spPr>
          <a:xfrm>
            <a:off x="4917115" y="6164153"/>
            <a:ext cx="1108000" cy="400400"/>
          </a:xfrm>
          <a:prstGeom prst="rect">
            <a:avLst/>
          </a:prstGeom>
          <a:noFill/>
          <a:ln>
            <a:noFill/>
          </a:ln>
        </p:spPr>
        <p:txBody>
          <a:bodyPr spcFirstLastPara="1" wrap="square" lIns="91433" tIns="45700" rIns="91433" bIns="45700" anchor="t" anchorCtr="0">
            <a:noAutofit/>
          </a:bodyPr>
          <a:lstStyle/>
          <a:p>
            <a:r>
              <a:rPr lang="en" sz="2000" b="1">
                <a:solidFill>
                  <a:schemeClr val="dk1"/>
                </a:solidFill>
                <a:latin typeface="Courier New"/>
                <a:ea typeface="Courier New"/>
                <a:cs typeface="Courier New"/>
                <a:sym typeface="Courier New"/>
              </a:rPr>
              <a:t>app.sh</a:t>
            </a:r>
            <a:endParaRPr sz="2000" b="1">
              <a:solidFill>
                <a:schemeClr val="dk1"/>
              </a:solidFill>
              <a:latin typeface="Courier New"/>
              <a:ea typeface="Courier New"/>
              <a:cs typeface="Courier New"/>
              <a:sym typeface="Courier New"/>
            </a:endParaRPr>
          </a:p>
        </p:txBody>
      </p:sp>
      <p:sp>
        <p:nvSpPr>
          <p:cNvPr id="1054" name="Google Shape;1054;p124"/>
          <p:cNvSpPr/>
          <p:nvPr/>
        </p:nvSpPr>
        <p:spPr>
          <a:xfrm>
            <a:off x="1521528" y="4691955"/>
            <a:ext cx="814400" cy="1171200"/>
          </a:xfrm>
          <a:prstGeom prst="upArrow">
            <a:avLst>
              <a:gd name="adj1" fmla="val 50000"/>
              <a:gd name="adj2" fmla="val 50000"/>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1055" name="Google Shape;1055;p124"/>
          <p:cNvPicPr preferRelativeResize="0"/>
          <p:nvPr/>
        </p:nvPicPr>
        <p:blipFill rotWithShape="1">
          <a:blip r:embed="rId5">
            <a:alphaModFix/>
          </a:blip>
          <a:srcRect/>
          <a:stretch/>
        </p:blipFill>
        <p:spPr>
          <a:xfrm>
            <a:off x="4868673" y="3090441"/>
            <a:ext cx="1171075" cy="1171075"/>
          </a:xfrm>
          <a:prstGeom prst="rect">
            <a:avLst/>
          </a:prstGeom>
          <a:noFill/>
          <a:ln>
            <a:noFill/>
          </a:ln>
        </p:spPr>
      </p:pic>
      <p:sp>
        <p:nvSpPr>
          <p:cNvPr id="1056" name="Google Shape;1056;p124"/>
          <p:cNvSpPr/>
          <p:nvPr/>
        </p:nvSpPr>
        <p:spPr>
          <a:xfrm>
            <a:off x="1359312" y="1963607"/>
            <a:ext cx="1031200" cy="369200"/>
          </a:xfrm>
          <a:prstGeom prst="rect">
            <a:avLst/>
          </a:prstGeom>
          <a:noFill/>
          <a:ln>
            <a:noFill/>
          </a:ln>
        </p:spPr>
        <p:txBody>
          <a:bodyPr spcFirstLastPara="1" wrap="square" lIns="91433" tIns="45700" rIns="91433" bIns="45700" anchor="t" anchorCtr="0">
            <a:noAutofit/>
          </a:bodyPr>
          <a:lstStyle/>
          <a:p>
            <a:r>
              <a:rPr lang="en" sz="1867">
                <a:solidFill>
                  <a:schemeClr val="dk1"/>
                </a:solidFill>
                <a:latin typeface="Lato Light"/>
                <a:ea typeface="Lato Light"/>
                <a:cs typeface="Lato Light"/>
                <a:sym typeface="Lato Light"/>
              </a:rPr>
              <a:t>App Files</a:t>
            </a:r>
            <a:endParaRPr sz="1467"/>
          </a:p>
        </p:txBody>
      </p:sp>
    </p:spTree>
    <p:extLst>
      <p:ext uri="{BB962C8B-B14F-4D97-AF65-F5344CB8AC3E}">
        <p14:creationId xmlns:p14="http://schemas.microsoft.com/office/powerpoint/2010/main" val="1292202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25"/>
          <p:cNvSpPr txBox="1">
            <a:spLocks noGrp="1"/>
          </p:cNvSpPr>
          <p:nvPr>
            <p:ph type="title"/>
          </p:nvPr>
        </p:nvSpPr>
        <p:spPr>
          <a:xfrm>
            <a:off x="838200" y="475664"/>
            <a:ext cx="10515600" cy="518800"/>
          </a:xfrm>
          <a:prstGeom prst="rect">
            <a:avLst/>
          </a:prstGeom>
          <a:noFill/>
          <a:ln>
            <a:noFill/>
          </a:ln>
        </p:spPr>
        <p:txBody>
          <a:bodyPr spcFirstLastPara="1" wrap="square" lIns="91433" tIns="45700" rIns="91433" bIns="45700" anchor="t" anchorCtr="0">
            <a:noAutofit/>
          </a:bodyPr>
          <a:lstStyle/>
          <a:p>
            <a:r>
              <a:rPr lang="en"/>
              <a:t>app.sh</a:t>
            </a:r>
            <a:endParaRPr/>
          </a:p>
        </p:txBody>
      </p:sp>
      <p:sp>
        <p:nvSpPr>
          <p:cNvPr id="1063" name="Google Shape;1063;p125"/>
          <p:cNvSpPr txBox="1">
            <a:spLocks noGrp="1"/>
          </p:cNvSpPr>
          <p:nvPr>
            <p:ph type="body" idx="1"/>
          </p:nvPr>
        </p:nvSpPr>
        <p:spPr>
          <a:xfrm>
            <a:off x="838199" y="1334189"/>
            <a:ext cx="11033200" cy="4769600"/>
          </a:xfrm>
          <a:prstGeom prst="rect">
            <a:avLst/>
          </a:prstGeom>
          <a:noFill/>
          <a:ln>
            <a:noFill/>
          </a:ln>
        </p:spPr>
        <p:txBody>
          <a:bodyPr spcFirstLastPara="1" wrap="square" lIns="91433" tIns="45700" rIns="91433" bIns="45700" anchor="t" anchorCtr="0">
            <a:noAutofit/>
          </a:bodyPr>
          <a:lstStyle/>
          <a:p>
            <a:pPr marL="338658" indent="-338658">
              <a:spcBef>
                <a:spcPts val="0"/>
              </a:spcBef>
              <a:buSzPts val="1500"/>
            </a:pPr>
            <a:r>
              <a:rPr lang="en" sz="2000"/>
              <a:t>Requirements for app.sh</a:t>
            </a:r>
            <a:endParaRPr sz="2000"/>
          </a:p>
          <a:p>
            <a:pPr marL="338658" indent="-330192">
              <a:spcBef>
                <a:spcPts val="0"/>
              </a:spcBef>
              <a:buSzPts val="1500"/>
              <a:buFont typeface="Arial"/>
              <a:buChar char="•"/>
            </a:pPr>
            <a:r>
              <a:rPr lang="en" sz="2000"/>
              <a:t>Consists of commands to start your application server</a:t>
            </a:r>
            <a:endParaRPr/>
          </a:p>
          <a:p>
            <a:pPr marL="338658" indent="-330192">
              <a:spcBef>
                <a:spcPts val="0"/>
              </a:spcBef>
              <a:buSzPts val="1500"/>
              <a:buFont typeface="Arial"/>
              <a:buChar char="•"/>
            </a:pPr>
            <a:r>
              <a:rPr lang="en" sz="2000"/>
              <a:t>Server must run at 0.0.0.0 on port 8888</a:t>
            </a:r>
            <a:endParaRPr/>
          </a:p>
        </p:txBody>
      </p:sp>
      <p:graphicFrame>
        <p:nvGraphicFramePr>
          <p:cNvPr id="1064" name="Google Shape;1064;p125"/>
          <p:cNvGraphicFramePr/>
          <p:nvPr/>
        </p:nvGraphicFramePr>
        <p:xfrm>
          <a:off x="1239204" y="2821017"/>
          <a:ext cx="9563600" cy="3642490"/>
        </p:xfrm>
        <a:graphic>
          <a:graphicData uri="http://schemas.openxmlformats.org/drawingml/2006/table">
            <a:tbl>
              <a:tblPr firstRow="1" bandRow="1">
                <a:noFill/>
              </a:tblPr>
              <a:tblGrid>
                <a:gridCol w="2097567">
                  <a:extLst>
                    <a:ext uri="{9D8B030D-6E8A-4147-A177-3AD203B41FA5}">
                      <a16:colId xmlns:a16="http://schemas.microsoft.com/office/drawing/2014/main" val="20000"/>
                    </a:ext>
                  </a:extLst>
                </a:gridCol>
                <a:gridCol w="7466033">
                  <a:extLst>
                    <a:ext uri="{9D8B030D-6E8A-4147-A177-3AD203B41FA5}">
                      <a16:colId xmlns:a16="http://schemas.microsoft.com/office/drawing/2014/main" val="20001"/>
                    </a:ext>
                  </a:extLst>
                </a:gridCol>
              </a:tblGrid>
              <a:tr h="375947">
                <a:tc>
                  <a:txBody>
                    <a:bodyPr/>
                    <a:lstStyle/>
                    <a:p>
                      <a:pPr marL="0" marR="0" lvl="0" indent="0" algn="l" rtl="0">
                        <a:spcBef>
                          <a:spcPts val="0"/>
                        </a:spcBef>
                        <a:spcAft>
                          <a:spcPts val="0"/>
                        </a:spcAft>
                        <a:buNone/>
                      </a:pPr>
                      <a:r>
                        <a:rPr lang="en" sz="1900" b="0" i="0">
                          <a:latin typeface="Lato"/>
                          <a:ea typeface="Lato"/>
                          <a:cs typeface="Lato"/>
                          <a:sym typeface="Lato"/>
                        </a:rPr>
                        <a:t>Application Type</a:t>
                      </a:r>
                      <a:endParaRPr sz="1900" b="0" i="0">
                        <a:latin typeface="Lato"/>
                        <a:ea typeface="Lato"/>
                        <a:cs typeface="Lato"/>
                        <a:sym typeface="Lato"/>
                      </a:endParaRPr>
                    </a:p>
                  </a:txBody>
                  <a:tcPr marL="91467" marR="91467" marT="45733" marB="45733"/>
                </a:tc>
                <a:tc>
                  <a:txBody>
                    <a:bodyPr/>
                    <a:lstStyle/>
                    <a:p>
                      <a:pPr marL="0" marR="0" lvl="0" indent="0" algn="l" rtl="0">
                        <a:spcBef>
                          <a:spcPts val="0"/>
                        </a:spcBef>
                        <a:spcAft>
                          <a:spcPts val="0"/>
                        </a:spcAft>
                        <a:buNone/>
                      </a:pPr>
                      <a:r>
                        <a:rPr lang="en" sz="1900" b="0" i="0">
                          <a:latin typeface="Courier New"/>
                          <a:ea typeface="Courier New"/>
                          <a:cs typeface="Courier New"/>
                          <a:sym typeface="Courier New"/>
                        </a:rPr>
                        <a:t>app.sh </a:t>
                      </a:r>
                      <a:r>
                        <a:rPr lang="en" sz="1900" b="0" i="0">
                          <a:latin typeface="Lato"/>
                          <a:ea typeface="Lato"/>
                          <a:cs typeface="Lato"/>
                          <a:sym typeface="Lato"/>
                        </a:rPr>
                        <a:t>code examples</a:t>
                      </a:r>
                      <a:endParaRPr sz="1900" b="0" i="0">
                        <a:latin typeface="Lato"/>
                        <a:ea typeface="Lato"/>
                        <a:cs typeface="Lato"/>
                        <a:sym typeface="Lato"/>
                      </a:endParaRPr>
                    </a:p>
                  </a:txBody>
                  <a:tcPr marL="91467" marR="91467" marT="45733" marB="45733"/>
                </a:tc>
                <a:extLst>
                  <a:ext uri="{0D108BD9-81ED-4DB2-BD59-A6C34878D82A}">
                    <a16:rowId xmlns:a16="http://schemas.microsoft.com/office/drawing/2014/main" val="10000"/>
                  </a:ext>
                </a:extLst>
              </a:tr>
              <a:tr h="660427">
                <a:tc>
                  <a:txBody>
                    <a:bodyPr/>
                    <a:lstStyle/>
                    <a:p>
                      <a:pPr marL="0" marR="0" lvl="0" indent="0" algn="l" rtl="0">
                        <a:spcBef>
                          <a:spcPts val="0"/>
                        </a:spcBef>
                        <a:spcAft>
                          <a:spcPts val="0"/>
                        </a:spcAft>
                        <a:buNone/>
                      </a:pPr>
                      <a:r>
                        <a:rPr lang="en" sz="1900" b="0" i="0">
                          <a:latin typeface="Lato Light"/>
                          <a:ea typeface="Lato Light"/>
                          <a:cs typeface="Lato Light"/>
                          <a:sym typeface="Lato Light"/>
                        </a:rPr>
                        <a:t>Shiny (R)</a:t>
                      </a:r>
                      <a:endParaRPr sz="1900" b="0" i="0">
                        <a:latin typeface="Lato Light"/>
                        <a:ea typeface="Lato Light"/>
                        <a:cs typeface="Lato Light"/>
                        <a:sym typeface="Lato Light"/>
                      </a:endParaRPr>
                    </a:p>
                  </a:txBody>
                  <a:tcPr marL="91467" marR="91467" marT="45733" marB="45733"/>
                </a:tc>
                <a:tc>
                  <a:txBody>
                    <a:bodyPr/>
                    <a:lstStyle/>
                    <a:p>
                      <a:pPr marL="0" marR="0" lvl="0" indent="0" algn="l" rtl="0">
                        <a:spcBef>
                          <a:spcPts val="0"/>
                        </a:spcBef>
                        <a:spcAft>
                          <a:spcPts val="0"/>
                        </a:spcAft>
                        <a:buNone/>
                      </a:pPr>
                      <a:r>
                        <a:rPr lang="en" sz="1900">
                          <a:latin typeface="Courier New"/>
                          <a:ea typeface="Courier New"/>
                          <a:cs typeface="Courier New"/>
                          <a:sym typeface="Courier New"/>
                        </a:rPr>
                        <a:t>R -e 'shiny::runApp(appDir = "&lt;path to app dir&gt;", port = 8888, host = "0.0.0.0")'</a:t>
                      </a:r>
                      <a:endParaRPr sz="1900">
                        <a:latin typeface="Courier New"/>
                        <a:ea typeface="Courier New"/>
                        <a:cs typeface="Courier New"/>
                        <a:sym typeface="Courier New"/>
                      </a:endParaRPr>
                    </a:p>
                  </a:txBody>
                  <a:tcPr marL="91467" marR="91467" marT="45733" marB="45733"/>
                </a:tc>
                <a:extLst>
                  <a:ext uri="{0D108BD9-81ED-4DB2-BD59-A6C34878D82A}">
                    <a16:rowId xmlns:a16="http://schemas.microsoft.com/office/drawing/2014/main" val="10001"/>
                  </a:ext>
                </a:extLst>
              </a:tr>
              <a:tr h="660427">
                <a:tc>
                  <a:txBody>
                    <a:bodyPr/>
                    <a:lstStyle/>
                    <a:p>
                      <a:pPr marL="0" marR="0" lvl="0" indent="0" algn="l" rtl="0">
                        <a:spcBef>
                          <a:spcPts val="0"/>
                        </a:spcBef>
                        <a:spcAft>
                          <a:spcPts val="0"/>
                        </a:spcAft>
                        <a:buNone/>
                      </a:pPr>
                      <a:r>
                        <a:rPr lang="en" sz="1900" b="0" i="0">
                          <a:latin typeface="Lato Light"/>
                          <a:ea typeface="Lato Light"/>
                          <a:cs typeface="Lato Light"/>
                          <a:sym typeface="Lato Light"/>
                        </a:rPr>
                        <a:t>Flexdashboard (R)</a:t>
                      </a:r>
                      <a:endParaRPr sz="1900" b="0" i="0">
                        <a:latin typeface="Lato Light"/>
                        <a:ea typeface="Lato Light"/>
                        <a:cs typeface="Lato Light"/>
                        <a:sym typeface="Lato Light"/>
                      </a:endParaRPr>
                    </a:p>
                  </a:txBody>
                  <a:tcPr marL="91467" marR="91467" marT="45733" marB="45733"/>
                </a:tc>
                <a:tc>
                  <a:txBody>
                    <a:bodyPr/>
                    <a:lstStyle/>
                    <a:p>
                      <a:pPr marL="0" marR="0" lvl="0" indent="0" algn="l" rtl="0">
                        <a:spcBef>
                          <a:spcPts val="0"/>
                        </a:spcBef>
                        <a:spcAft>
                          <a:spcPts val="0"/>
                        </a:spcAft>
                        <a:buNone/>
                      </a:pPr>
                      <a:r>
                        <a:rPr lang="en" sz="1900" b="0" i="0">
                          <a:solidFill>
                            <a:schemeClr val="dk1"/>
                          </a:solidFill>
                          <a:latin typeface="Courier New"/>
                          <a:ea typeface="Courier New"/>
                          <a:cs typeface="Courier New"/>
                          <a:sym typeface="Courier New"/>
                        </a:rPr>
                        <a:t>R -e 'rmarkdown::run(</a:t>
                      </a:r>
                      <a:r>
                        <a:rPr lang="en" sz="1900">
                          <a:latin typeface="Courier New"/>
                          <a:ea typeface="Courier New"/>
                          <a:cs typeface="Courier New"/>
                          <a:sym typeface="Courier New"/>
                        </a:rPr>
                        <a:t>"</a:t>
                      </a:r>
                      <a:r>
                        <a:rPr lang="en" sz="1900" b="0" i="0">
                          <a:solidFill>
                            <a:schemeClr val="dk1"/>
                          </a:solidFill>
                          <a:latin typeface="Courier New"/>
                          <a:ea typeface="Courier New"/>
                          <a:cs typeface="Courier New"/>
                          <a:sym typeface="Courier New"/>
                        </a:rPr>
                        <a:t>&lt;path to Rmd&gt;", shiny_args = list(port = 8888, host="0.0.0.0"))'</a:t>
                      </a:r>
                      <a:endParaRPr sz="1900">
                        <a:latin typeface="Courier New"/>
                        <a:ea typeface="Courier New"/>
                        <a:cs typeface="Courier New"/>
                        <a:sym typeface="Courier New"/>
                      </a:endParaRPr>
                    </a:p>
                  </a:txBody>
                  <a:tcPr marL="91467" marR="91467" marT="45733" marB="45733"/>
                </a:tc>
                <a:extLst>
                  <a:ext uri="{0D108BD9-81ED-4DB2-BD59-A6C34878D82A}">
                    <a16:rowId xmlns:a16="http://schemas.microsoft.com/office/drawing/2014/main" val="10002"/>
                  </a:ext>
                </a:extLst>
              </a:tr>
              <a:tr h="375947">
                <a:tc>
                  <a:txBody>
                    <a:bodyPr/>
                    <a:lstStyle/>
                    <a:p>
                      <a:pPr marL="0" marR="0" lvl="0" indent="0" algn="l" rtl="0">
                        <a:spcBef>
                          <a:spcPts val="0"/>
                        </a:spcBef>
                        <a:spcAft>
                          <a:spcPts val="0"/>
                        </a:spcAft>
                        <a:buNone/>
                      </a:pPr>
                      <a:r>
                        <a:rPr lang="en" sz="1900" b="0" i="0">
                          <a:latin typeface="Lato Light"/>
                          <a:ea typeface="Lato Light"/>
                          <a:cs typeface="Lato Light"/>
                          <a:sym typeface="Lato Light"/>
                        </a:rPr>
                        <a:t>Dash (Python)</a:t>
                      </a:r>
                      <a:endParaRPr sz="1500"/>
                    </a:p>
                  </a:txBody>
                  <a:tcPr marL="91467" marR="91467" marT="45733" marB="45733"/>
                </a:tc>
                <a:tc>
                  <a:txBody>
                    <a:bodyPr/>
                    <a:lstStyle/>
                    <a:p>
                      <a:pPr marL="0" marR="0" lvl="0" indent="0" algn="l" rtl="0">
                        <a:spcBef>
                          <a:spcPts val="0"/>
                        </a:spcBef>
                        <a:spcAft>
                          <a:spcPts val="0"/>
                        </a:spcAft>
                        <a:buNone/>
                      </a:pPr>
                      <a:r>
                        <a:rPr lang="en" sz="1900">
                          <a:latin typeface="Courier New"/>
                          <a:ea typeface="Courier New"/>
                          <a:cs typeface="Courier New"/>
                          <a:sym typeface="Courier New"/>
                        </a:rPr>
                        <a:t>python app.py</a:t>
                      </a:r>
                      <a:endParaRPr sz="1900">
                        <a:latin typeface="Courier New"/>
                        <a:ea typeface="Courier New"/>
                        <a:cs typeface="Courier New"/>
                        <a:sym typeface="Courier New"/>
                      </a:endParaRPr>
                    </a:p>
                  </a:txBody>
                  <a:tcPr marL="91467" marR="91467" marT="45733" marB="45733"/>
                </a:tc>
                <a:extLst>
                  <a:ext uri="{0D108BD9-81ED-4DB2-BD59-A6C34878D82A}">
                    <a16:rowId xmlns:a16="http://schemas.microsoft.com/office/drawing/2014/main" val="10003"/>
                  </a:ext>
                </a:extLst>
              </a:tr>
              <a:tr h="1513867">
                <a:tc>
                  <a:txBody>
                    <a:bodyPr/>
                    <a:lstStyle/>
                    <a:p>
                      <a:pPr marL="0" marR="0" lvl="0" indent="0" algn="l" rtl="0">
                        <a:spcBef>
                          <a:spcPts val="0"/>
                        </a:spcBef>
                        <a:spcAft>
                          <a:spcPts val="0"/>
                        </a:spcAft>
                        <a:buNone/>
                      </a:pPr>
                      <a:r>
                        <a:rPr lang="en" sz="1900" b="0" i="0">
                          <a:latin typeface="Lato Light"/>
                          <a:ea typeface="Lato Light"/>
                          <a:cs typeface="Lato Light"/>
                          <a:sym typeface="Lato Light"/>
                        </a:rPr>
                        <a:t>Flask (Python)</a:t>
                      </a:r>
                      <a:endParaRPr sz="1900" b="0" i="0">
                        <a:latin typeface="Lato Light"/>
                        <a:ea typeface="Lato Light"/>
                        <a:cs typeface="Lato Light"/>
                        <a:sym typeface="Lato Light"/>
                      </a:endParaRPr>
                    </a:p>
                  </a:txBody>
                  <a:tcPr marL="91467" marR="91467" marT="45733" marB="45733"/>
                </a:tc>
                <a:tc>
                  <a:txBody>
                    <a:bodyPr/>
                    <a:lstStyle/>
                    <a:p>
                      <a:pPr marL="0" marR="0" lvl="1" indent="0" algn="l" rtl="0">
                        <a:lnSpc>
                          <a:spcPct val="100000"/>
                        </a:lnSpc>
                        <a:spcBef>
                          <a:spcPts val="0"/>
                        </a:spcBef>
                        <a:spcAft>
                          <a:spcPts val="0"/>
                        </a:spcAft>
                        <a:buClr>
                          <a:schemeClr val="dk1"/>
                        </a:buClr>
                        <a:buSzPts val="1400"/>
                        <a:buFont typeface="Courier New"/>
                        <a:buNone/>
                      </a:pPr>
                      <a:r>
                        <a:rPr lang="en" sz="1900" u="none" strike="noStrike" cap="none">
                          <a:latin typeface="Courier New"/>
                          <a:ea typeface="Courier New"/>
                          <a:cs typeface="Courier New"/>
                          <a:sym typeface="Courier New"/>
                        </a:rPr>
                        <a:t>export FLASK_APP=app.py </a:t>
                      </a:r>
                      <a:br>
                        <a:rPr lang="en" sz="1900" u="none" strike="noStrike" cap="none">
                          <a:latin typeface="Courier New"/>
                          <a:ea typeface="Courier New"/>
                          <a:cs typeface="Courier New"/>
                          <a:sym typeface="Courier New"/>
                        </a:rPr>
                      </a:br>
                      <a:r>
                        <a:rPr lang="en" sz="1900" u="none" strike="noStrike" cap="none">
                          <a:latin typeface="Courier New"/>
                          <a:ea typeface="Courier New"/>
                          <a:cs typeface="Courier New"/>
                          <a:sym typeface="Courier New"/>
                        </a:rPr>
                        <a:t>export FLASK_DEBUG=1</a:t>
                      </a:r>
                      <a:br>
                        <a:rPr lang="en" sz="1900" u="none" strike="noStrike" cap="none">
                          <a:latin typeface="Courier New"/>
                          <a:ea typeface="Courier New"/>
                          <a:cs typeface="Courier New"/>
                          <a:sym typeface="Courier New"/>
                        </a:rPr>
                      </a:br>
                      <a:r>
                        <a:rPr lang="en" sz="1900" u="none" strike="noStrike" cap="none">
                          <a:latin typeface="Courier New"/>
                          <a:ea typeface="Courier New"/>
                          <a:cs typeface="Courier New"/>
                          <a:sym typeface="Courier New"/>
                        </a:rPr>
                        <a:t>export LANG="en_US.utf8" </a:t>
                      </a:r>
                      <a:br>
                        <a:rPr lang="en" sz="1900" u="none" strike="noStrike" cap="none">
                          <a:latin typeface="Courier New"/>
                          <a:ea typeface="Courier New"/>
                          <a:cs typeface="Courier New"/>
                          <a:sym typeface="Courier New"/>
                        </a:rPr>
                      </a:br>
                      <a:r>
                        <a:rPr lang="en" sz="1900" u="none" strike="noStrike" cap="none">
                          <a:latin typeface="Courier New"/>
                          <a:ea typeface="Courier New"/>
                          <a:cs typeface="Courier New"/>
                          <a:sym typeface="Courier New"/>
                        </a:rPr>
                        <a:t>python -m flask run --host=0.0.0.0 --port=8888</a:t>
                      </a:r>
                      <a:endParaRPr sz="1500"/>
                    </a:p>
                    <a:p>
                      <a:pPr marL="0" marR="0" lvl="0" indent="0" algn="l" rtl="0">
                        <a:spcBef>
                          <a:spcPts val="0"/>
                        </a:spcBef>
                        <a:spcAft>
                          <a:spcPts val="0"/>
                        </a:spcAft>
                        <a:buNone/>
                      </a:pPr>
                      <a:endParaRPr sz="1900">
                        <a:latin typeface="Courier New"/>
                        <a:ea typeface="Courier New"/>
                        <a:cs typeface="Courier New"/>
                        <a:sym typeface="Courier New"/>
                      </a:endParaRPr>
                    </a:p>
                  </a:txBody>
                  <a:tcPr marL="91467" marR="91467" marT="45733" marB="4573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63918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26"/>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a:t>Build an App</a:t>
            </a:r>
            <a:endParaRPr/>
          </a:p>
        </p:txBody>
      </p:sp>
      <p:sp>
        <p:nvSpPr>
          <p:cNvPr id="1070" name="Google Shape;1070;p126"/>
          <p:cNvSpPr txBox="1">
            <a:spLocks noGrp="1"/>
          </p:cNvSpPr>
          <p:nvPr>
            <p:ph type="body" idx="4294967295"/>
          </p:nvPr>
        </p:nvSpPr>
        <p:spPr>
          <a:xfrm>
            <a:off x="666267" y="1374000"/>
            <a:ext cx="106600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buAutoNum type="arabicPeriod"/>
            </a:pPr>
            <a:r>
              <a:rPr lang="en">
                <a:solidFill>
                  <a:srgbClr val="545454"/>
                </a:solidFill>
                <a:highlight>
                  <a:srgbClr val="FFFFFF"/>
                </a:highlight>
              </a:rPr>
              <a:t>Draft layout</a:t>
            </a:r>
            <a:endParaRPr>
              <a:solidFill>
                <a:srgbClr val="545454"/>
              </a:solidFill>
              <a:highlight>
                <a:srgbClr val="FFFFFF"/>
              </a:highlight>
            </a:endParaRPr>
          </a:p>
          <a:p>
            <a:pPr marL="609585" indent="-482588">
              <a:lnSpc>
                <a:spcPct val="115000"/>
              </a:lnSpc>
              <a:spcBef>
                <a:spcPts val="1333"/>
              </a:spcBef>
              <a:buClr>
                <a:srgbClr val="545454"/>
              </a:buClr>
              <a:buSzPts val="2100"/>
              <a:buAutoNum type="arabicPeriod"/>
            </a:pPr>
            <a:r>
              <a:rPr lang="en">
                <a:solidFill>
                  <a:srgbClr val="545454"/>
                </a:solidFill>
                <a:highlight>
                  <a:srgbClr val="FFFFFF"/>
                </a:highlight>
              </a:rPr>
              <a:t>Create visualizations</a:t>
            </a:r>
            <a:endParaRPr>
              <a:solidFill>
                <a:srgbClr val="545454"/>
              </a:solidFill>
              <a:highlight>
                <a:srgbClr val="FFFFFF"/>
              </a:highlight>
            </a:endParaRPr>
          </a:p>
          <a:p>
            <a:pPr marL="609585" indent="-482588">
              <a:lnSpc>
                <a:spcPct val="115000"/>
              </a:lnSpc>
              <a:spcBef>
                <a:spcPts val="1333"/>
              </a:spcBef>
              <a:buClr>
                <a:srgbClr val="545454"/>
              </a:buClr>
              <a:buSzPts val="2100"/>
              <a:buAutoNum type="arabicPeriod"/>
            </a:pPr>
            <a:r>
              <a:rPr lang="en">
                <a:solidFill>
                  <a:srgbClr val="545454"/>
                </a:solidFill>
                <a:highlight>
                  <a:srgbClr val="FFFFFF"/>
                </a:highlight>
              </a:rPr>
              <a:t>Prepare data and/or model</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spTree>
    <p:extLst>
      <p:ext uri="{BB962C8B-B14F-4D97-AF65-F5344CB8AC3E}">
        <p14:creationId xmlns:p14="http://schemas.microsoft.com/office/powerpoint/2010/main" val="361776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27"/>
          <p:cNvSpPr txBox="1">
            <a:spLocks noGrp="1"/>
          </p:cNvSpPr>
          <p:nvPr>
            <p:ph type="title"/>
          </p:nvPr>
        </p:nvSpPr>
        <p:spPr>
          <a:xfrm>
            <a:off x="580779" y="186875"/>
            <a:ext cx="5355200" cy="1127600"/>
          </a:xfrm>
          <a:prstGeom prst="rect">
            <a:avLst/>
          </a:prstGeom>
        </p:spPr>
        <p:txBody>
          <a:bodyPr spcFirstLastPara="1" wrap="square" lIns="91433" tIns="45700" rIns="91433" bIns="45700" anchor="ctr" anchorCtr="0">
            <a:noAutofit/>
          </a:bodyPr>
          <a:lstStyle/>
          <a:p>
            <a:r>
              <a:rPr lang="en"/>
              <a:t>Visualization packages</a:t>
            </a:r>
            <a:endParaRPr/>
          </a:p>
        </p:txBody>
      </p:sp>
      <p:sp>
        <p:nvSpPr>
          <p:cNvPr id="1076" name="Google Shape;1076;p127"/>
          <p:cNvSpPr txBox="1">
            <a:spLocks noGrp="1"/>
          </p:cNvSpPr>
          <p:nvPr>
            <p:ph type="body" idx="4294967295"/>
          </p:nvPr>
        </p:nvSpPr>
        <p:spPr>
          <a:xfrm>
            <a:off x="666267" y="1374000"/>
            <a:ext cx="10660000" cy="4829600"/>
          </a:xfrm>
          <a:prstGeom prst="rect">
            <a:avLst/>
          </a:prstGeom>
        </p:spPr>
        <p:txBody>
          <a:bodyPr spcFirstLastPara="1" wrap="square" lIns="91433" tIns="45700" rIns="91433" bIns="45700" anchor="t" anchorCtr="0">
            <a:noAutofit/>
          </a:bodyPr>
          <a:lstStyle/>
          <a:p>
            <a:pPr marL="609585" indent="-482588">
              <a:lnSpc>
                <a:spcPct val="115000"/>
              </a:lnSpc>
              <a:spcBef>
                <a:spcPts val="0"/>
              </a:spcBef>
              <a:buClr>
                <a:srgbClr val="545454"/>
              </a:buClr>
              <a:buSzPts val="2100"/>
            </a:pPr>
            <a:r>
              <a:rPr lang="en">
                <a:solidFill>
                  <a:srgbClr val="545454"/>
                </a:solidFill>
                <a:highlight>
                  <a:srgbClr val="FFFFFF"/>
                </a:highlight>
              </a:rPr>
              <a:t>Matplotlib - low level, can customize easily</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Pandas visualization - easy to use, built on matplotlib</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Seaborn - high level, better default styles</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Plotly - easy to use interactive graphs</a:t>
            </a:r>
            <a:endParaRPr>
              <a:solidFill>
                <a:srgbClr val="545454"/>
              </a:solidFill>
              <a:highlight>
                <a:srgbClr val="FFFFFF"/>
              </a:highlight>
            </a:endParaRPr>
          </a:p>
          <a:p>
            <a:pPr marL="609585" indent="-482588">
              <a:lnSpc>
                <a:spcPct val="115000"/>
              </a:lnSpc>
              <a:spcBef>
                <a:spcPts val="1333"/>
              </a:spcBef>
              <a:buClr>
                <a:srgbClr val="545454"/>
              </a:buClr>
              <a:buSzPts val="2100"/>
            </a:pPr>
            <a:r>
              <a:rPr lang="en">
                <a:solidFill>
                  <a:srgbClr val="545454"/>
                </a:solidFill>
                <a:highlight>
                  <a:srgbClr val="FFFFFF"/>
                </a:highlight>
              </a:rPr>
              <a:t>Bokeh - interactive, targets web browsers for presentation</a:t>
            </a:r>
            <a:endParaRPr>
              <a:solidFill>
                <a:srgbClr val="545454"/>
              </a:solidFill>
              <a:highlight>
                <a:srgbClr val="FFFFFF"/>
              </a:highlight>
            </a:endParaRPr>
          </a:p>
          <a:p>
            <a:pPr marL="0" indent="0">
              <a:lnSpc>
                <a:spcPct val="158000"/>
              </a:lnSpc>
              <a:spcBef>
                <a:spcPts val="4267"/>
              </a:spcBef>
              <a:buSzPts val="1100"/>
              <a:buNone/>
            </a:pPr>
            <a:endParaRPr sz="2133">
              <a:highlight>
                <a:srgbClr val="FFFFFF"/>
              </a:highlight>
              <a:latin typeface="Georgia"/>
              <a:ea typeface="Georgia"/>
              <a:cs typeface="Georgia"/>
              <a:sym typeface="Georgia"/>
            </a:endParaRPr>
          </a:p>
          <a:p>
            <a:pPr marL="0" indent="0">
              <a:spcBef>
                <a:spcPts val="1067"/>
              </a:spcBef>
              <a:buNone/>
            </a:pPr>
            <a:endParaRPr/>
          </a:p>
        </p:txBody>
      </p:sp>
    </p:spTree>
    <p:extLst>
      <p:ext uri="{BB962C8B-B14F-4D97-AF65-F5344CB8AC3E}">
        <p14:creationId xmlns:p14="http://schemas.microsoft.com/office/powerpoint/2010/main" val="221034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8744BE-80F2-EF41-AC6A-0002D041FF2C}"/>
              </a:ext>
            </a:extLst>
          </p:cNvPr>
          <p:cNvSpPr>
            <a:spLocks noGrp="1"/>
          </p:cNvSpPr>
          <p:nvPr>
            <p:ph type="title"/>
          </p:nvPr>
        </p:nvSpPr>
        <p:spPr>
          <a:xfrm>
            <a:off x="2835667" y="2865150"/>
            <a:ext cx="6520665" cy="1127700"/>
          </a:xfrm>
        </p:spPr>
        <p:txBody>
          <a:bodyPr/>
          <a:lstStyle/>
          <a:p>
            <a:pPr algn="ctr"/>
            <a:r>
              <a:rPr lang="en-US" dirty="0"/>
              <a:t>called a model. </a:t>
            </a:r>
          </a:p>
        </p:txBody>
      </p:sp>
    </p:spTree>
    <p:extLst>
      <p:ext uri="{BB962C8B-B14F-4D97-AF65-F5344CB8AC3E}">
        <p14:creationId xmlns:p14="http://schemas.microsoft.com/office/powerpoint/2010/main" val="3357046559"/>
      </p:ext>
    </p:extLst>
  </p:cSld>
  <p:clrMapOvr>
    <a:masterClrMapping/>
  </p:clrMapOvr>
</p:sld>
</file>

<file path=ppt/theme/theme1.xml><?xml version="1.0" encoding="utf-8"?>
<a:theme xmlns:a="http://schemas.openxmlformats.org/drawingml/2006/main" name="Domino - Oct 2019">
  <a:themeElements>
    <a:clrScheme name="Domino">
      <a:dk1>
        <a:srgbClr val="273040"/>
      </a:dk1>
      <a:lt1>
        <a:srgbClr val="FFFFFF"/>
      </a:lt1>
      <a:dk2>
        <a:srgbClr val="585F6B"/>
      </a:dk2>
      <a:lt2>
        <a:srgbClr val="F2F5F9"/>
      </a:lt2>
      <a:accent1>
        <a:srgbClr val="2C71C7"/>
      </a:accent1>
      <a:accent2>
        <a:srgbClr val="022141"/>
      </a:accent2>
      <a:accent3>
        <a:srgbClr val="6C68B0"/>
      </a:accent3>
      <a:accent4>
        <a:srgbClr val="63BF82"/>
      </a:accent4>
      <a:accent5>
        <a:srgbClr val="2C71C7"/>
      </a:accent5>
      <a:accent6>
        <a:srgbClr val="63BF82"/>
      </a:accent6>
      <a:hlink>
        <a:srgbClr val="0563C1"/>
      </a:hlink>
      <a:folHlink>
        <a:srgbClr val="8A86C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4505</Words>
  <Application>Microsoft Macintosh PowerPoint</Application>
  <PresentationFormat>Widescreen</PresentationFormat>
  <Paragraphs>603</Paragraphs>
  <Slides>83</Slides>
  <Notes>62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83</vt:i4>
      </vt:variant>
    </vt:vector>
  </HeadingPairs>
  <TitlesOfParts>
    <vt:vector size="96" baseType="lpstr">
      <vt:lpstr>Lato Black</vt:lpstr>
      <vt:lpstr>Lato Bold</vt:lpstr>
      <vt:lpstr>Lato</vt:lpstr>
      <vt:lpstr>Calibri</vt:lpstr>
      <vt:lpstr>Arial</vt:lpstr>
      <vt:lpstr>Lato Medium</vt:lpstr>
      <vt:lpstr>Lato Heavy</vt:lpstr>
      <vt:lpstr>Roboto</vt:lpstr>
      <vt:lpstr>Courier New</vt:lpstr>
      <vt:lpstr>Lato Light</vt:lpstr>
      <vt:lpstr>Lato Regular</vt:lpstr>
      <vt:lpstr>Georgia</vt:lpstr>
      <vt:lpstr>Domino - Oct 2019</vt:lpstr>
      <vt:lpstr>INTRODUCTION TO MACHINE LEARNING</vt:lpstr>
      <vt:lpstr>Who am I?</vt:lpstr>
      <vt:lpstr>Teaching Assistants</vt:lpstr>
      <vt:lpstr>Agenda</vt:lpstr>
      <vt:lpstr>Access Materials</vt:lpstr>
      <vt:lpstr>Access Files</vt:lpstr>
      <vt:lpstr>Need Help?</vt:lpstr>
      <vt:lpstr>At the heart of data science  lies an innocuous sounding thing…</vt:lpstr>
      <vt:lpstr>called a model. </vt:lpstr>
      <vt:lpstr>The most successful companies  run their businesses on models</vt:lpstr>
      <vt:lpstr>PowerPoint Presentation</vt:lpstr>
      <vt:lpstr>PowerPoint Presentation</vt:lpstr>
      <vt:lpstr>PowerPoint Presentation</vt:lpstr>
      <vt:lpstr>PowerPoint Presentation</vt:lpstr>
      <vt:lpstr>PowerPoint Presentation</vt:lpstr>
      <vt:lpstr>Many organizations treat data science  as a technical practice —  instead of an organizational capability</vt:lpstr>
      <vt:lpstr>Jeff Bezos’s 2016 Annual Letter to Shareholders:</vt:lpstr>
      <vt:lpstr>How Model-Driven Organizations Operate</vt:lpstr>
      <vt:lpstr>How Model-Driven Organizations Operate</vt:lpstr>
      <vt:lpstr>Pick the right problem to solve</vt:lpstr>
      <vt:lpstr>Project Prioritization</vt:lpstr>
      <vt:lpstr>Other Considerations</vt:lpstr>
      <vt:lpstr>PowerPoint Presentation</vt:lpstr>
      <vt:lpstr>Traditional Programming</vt:lpstr>
      <vt:lpstr>Model Development</vt:lpstr>
      <vt:lpstr>How Do I Get Data?</vt:lpstr>
      <vt:lpstr>Get LOTS OF Data!</vt:lpstr>
      <vt:lpstr>Get USEFUL Data!</vt:lpstr>
      <vt:lpstr>Inspect the Data</vt:lpstr>
      <vt:lpstr>Data Bias</vt:lpstr>
      <vt:lpstr>Efficient Cell Network Provisioning</vt:lpstr>
      <vt:lpstr>HANDS-ON: DATA EXPLORATION</vt:lpstr>
      <vt:lpstr>Model Development</vt:lpstr>
      <vt:lpstr>Missing Values</vt:lpstr>
      <vt:lpstr>Scaling</vt:lpstr>
      <vt:lpstr>Scaling</vt:lpstr>
      <vt:lpstr>Outliers</vt:lpstr>
      <vt:lpstr>Feature Engineering</vt:lpstr>
      <vt:lpstr>Summary</vt:lpstr>
      <vt:lpstr>HANDS-ON: DATA EXPLORATION &amp; PREPARATION</vt:lpstr>
      <vt:lpstr>Model Development</vt:lpstr>
      <vt:lpstr>Types of Models</vt:lpstr>
      <vt:lpstr>Supervised Learning</vt:lpstr>
      <vt:lpstr>Human Modeling</vt:lpstr>
      <vt:lpstr>Machine Learning</vt:lpstr>
      <vt:lpstr>Choosing an Algorithm</vt:lpstr>
      <vt:lpstr>Decision Trees</vt:lpstr>
      <vt:lpstr>Random Forest Classifier</vt:lpstr>
      <vt:lpstr>HANDS-ON: BUILDING A MODEL</vt:lpstr>
      <vt:lpstr>Model Development</vt:lpstr>
      <vt:lpstr>Using Data to Test Model</vt:lpstr>
      <vt:lpstr>Real World Data</vt:lpstr>
      <vt:lpstr>Accuracy</vt:lpstr>
      <vt:lpstr>Confusion Matrix</vt:lpstr>
      <vt:lpstr>Confusion Matrix: Email Spam</vt:lpstr>
      <vt:lpstr>Precision</vt:lpstr>
      <vt:lpstr>Precision</vt:lpstr>
      <vt:lpstr>Recall</vt:lpstr>
      <vt:lpstr>Recall</vt:lpstr>
      <vt:lpstr>F1 Score</vt:lpstr>
      <vt:lpstr>HANDS-ON: EVALUATING YOUR MODEL</vt:lpstr>
      <vt:lpstr>Model Development</vt:lpstr>
      <vt:lpstr>Wrapping-up a Project</vt:lpstr>
      <vt:lpstr>THANK YOU!</vt:lpstr>
      <vt:lpstr>Pre-Launch Project Checklist: Questions to Ask</vt:lpstr>
      <vt:lpstr>Following slides are there in case they need to be added during rehearsal: will probably all be deleted</vt:lpstr>
      <vt:lpstr>Activity - Diagnostic Statistics in Domino</vt:lpstr>
      <vt:lpstr>Improving Models</vt:lpstr>
      <vt:lpstr>Hyperparameters</vt:lpstr>
      <vt:lpstr>Grid Search</vt:lpstr>
      <vt:lpstr>Overfitting and Underfitting</vt:lpstr>
      <vt:lpstr>Overfitting and Underfitting</vt:lpstr>
      <vt:lpstr>Cross Validation</vt:lpstr>
      <vt:lpstr>Feature Engineering</vt:lpstr>
      <vt:lpstr>Improving Models Summary</vt:lpstr>
      <vt:lpstr>Sharing Models</vt:lpstr>
      <vt:lpstr>Create Interactive Data Products</vt:lpstr>
      <vt:lpstr>Common Web Application Frameworks for Data Scientists </vt:lpstr>
      <vt:lpstr>Dash</vt:lpstr>
      <vt:lpstr>Web Apps in Domino</vt:lpstr>
      <vt:lpstr>app.sh</vt:lpstr>
      <vt:lpstr>Build an App</vt:lpstr>
      <vt:lpstr>Visualization packages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Josh Mineroff</dc:creator>
  <cp:lastModifiedBy>Josh Mineroff</cp:lastModifiedBy>
  <cp:revision>41</cp:revision>
  <dcterms:created xsi:type="dcterms:W3CDTF">2020-05-17T01:20:50Z</dcterms:created>
  <dcterms:modified xsi:type="dcterms:W3CDTF">2020-05-17T06:23:16Z</dcterms:modified>
</cp:coreProperties>
</file>